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09" r:id="rId2"/>
    <p:sldId id="301" r:id="rId3"/>
    <p:sldId id="266" r:id="rId4"/>
    <p:sldId id="267" r:id="rId5"/>
    <p:sldId id="268" r:id="rId6"/>
    <p:sldId id="269" r:id="rId7"/>
    <p:sldId id="270" r:id="rId8"/>
    <p:sldId id="271" r:id="rId9"/>
    <p:sldId id="272" r:id="rId10"/>
    <p:sldId id="273" r:id="rId11"/>
    <p:sldId id="275" r:id="rId12"/>
    <p:sldId id="302" r:id="rId13"/>
    <p:sldId id="276" r:id="rId14"/>
    <p:sldId id="277" r:id="rId15"/>
    <p:sldId id="278" r:id="rId16"/>
    <p:sldId id="305" r:id="rId17"/>
    <p:sldId id="304" r:id="rId18"/>
    <p:sldId id="303" r:id="rId19"/>
    <p:sldId id="279" r:id="rId20"/>
    <p:sldId id="306"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8" name="27 Marcador de fecha"/>
          <p:cNvSpPr>
            <a:spLocks noGrp="1"/>
          </p:cNvSpPr>
          <p:nvPr>
            <p:ph type="dt" sz="half" idx="10"/>
          </p:nvPr>
        </p:nvSpPr>
        <p:spPr/>
        <p:txBody>
          <a:bodyPr/>
          <a:lstStyle>
            <a:extLst/>
          </a:lstStyle>
          <a:p>
            <a:fld id="{7A847CFC-816F-41D0-AAC0-9BF4FEBC753E}" type="datetimeFigureOut">
              <a:rPr lang="es-ES" smtClean="0"/>
              <a:t>10/03/2014</a:t>
            </a:fld>
            <a:endParaRPr lang="es-ES"/>
          </a:p>
        </p:txBody>
      </p:sp>
      <p:sp>
        <p:nvSpPr>
          <p:cNvPr id="17" name="16 Marcador de pie de página"/>
          <p:cNvSpPr>
            <a:spLocks noGrp="1"/>
          </p:cNvSpPr>
          <p:nvPr>
            <p:ph type="ftr" sz="quarter" idx="11"/>
          </p:nvPr>
        </p:nvSpPr>
        <p:spPr/>
        <p:txBody>
          <a:bodyPr/>
          <a:lstStyle>
            <a:extLst/>
          </a:lstStyle>
          <a:p>
            <a:endParaRPr lang="es-ES"/>
          </a:p>
        </p:txBody>
      </p:sp>
      <p:sp>
        <p:nvSpPr>
          <p:cNvPr id="29" name="28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
        <p:nvSpPr>
          <p:cNvPr id="32" name="31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38 Rectángulo"/>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39 Rectángulo"/>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40 Rectángulo"/>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41 Rectángulo"/>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Título"/>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56" name="55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64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65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66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10/03/2014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14" name="13 Forma libre"/>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14 Forma libre"/>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12 Forma libre"/>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15 Forma libre"/>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16 Forma libre"/>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17 Forma libre"/>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18 Forma libre"/>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19 Forma libre"/>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20 Forma libre"/>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21 Forma libre"/>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22 Forma libre"/>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23 Forma libre"/>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24 Forma libre"/>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25 Forma libre"/>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26 Forma libre"/>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2 Marcador de texto"/>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10/03/2014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
        <p:nvSpPr>
          <p:cNvPr id="7" name="6 Rectángulo"/>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s-ES" smtClean="0"/>
              <a:t>Haga clic para modificar el estilo de título del patrón</a:t>
            </a:r>
            <a:endParaRPr kumimoji="0" lang="en-US"/>
          </a:p>
        </p:txBody>
      </p:sp>
      <p:sp>
        <p:nvSpPr>
          <p:cNvPr id="8" name="7 Rectángulo"/>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8 Rectángulo"/>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9 Rectángulo"/>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Rectángulo"/>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2064"/>
            <a:ext cx="8229600" cy="9144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10/03/2014</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5" name="24 Rectángulo"/>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504824" y="512064"/>
            <a:ext cx="7772400" cy="914400"/>
          </a:xfrm>
        </p:spPr>
        <p:txBody>
          <a:bodyPr anchor="t"/>
          <a:lstStyle>
            <a:lvl1pPr>
              <a:defRPr sz="400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t>10/03/2014</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
        <p:nvSpPr>
          <p:cNvPr id="16" name="15 Rectángulo"/>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16 Rectángulo"/>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17 Rectángulo"/>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18 Rectángulo"/>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19 Rectángulo"/>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20 Rectángulo"/>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Rectángulo"/>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28 Rectángulo"/>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29 Rectángulo"/>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512064"/>
            <a:ext cx="7772400" cy="914400"/>
          </a:xfrm>
        </p:spPr>
        <p:txBody>
          <a:bodyPr/>
          <a:lstStyle>
            <a:lvl1pPr>
              <a:defRPr sz="4000" cap="none" baseline="0"/>
            </a:lvl1pPr>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t>10/03/2014</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7A847CFC-816F-41D0-AAC0-9BF4FEBC753E}" type="datetimeFigureOut">
              <a:rPr lang="es-ES" smtClean="0"/>
              <a:t>10/03/2014</a:t>
            </a:fld>
            <a:endParaRPr lang="es-ES"/>
          </a:p>
        </p:txBody>
      </p:sp>
      <p:sp>
        <p:nvSpPr>
          <p:cNvPr id="3" name="2 Marcador de pie de página"/>
          <p:cNvSpPr>
            <a:spLocks noGrp="1"/>
          </p:cNvSpPr>
          <p:nvPr>
            <p:ph type="ftr" sz="quarter" idx="11"/>
          </p:nvPr>
        </p:nvSpPr>
        <p:spPr/>
        <p:txBody>
          <a:bodyPr/>
          <a:lstStyle>
            <a:extLst/>
          </a:lstStyle>
          <a:p>
            <a:endParaRPr lang="es-ES"/>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73050"/>
            <a:ext cx="8229600" cy="1162050"/>
          </a:xfrm>
        </p:spPr>
        <p:txBody>
          <a:bodyPr anchor="ctr"/>
          <a:lstStyle>
            <a:lvl1pPr algn="l">
              <a:buNone/>
              <a:defRPr sz="3600" b="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10/03/2014</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8" name="7 Rectángulo"/>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8 Conector recto"/>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9 Grupo"/>
          <p:cNvGrpSpPr/>
          <p:nvPr/>
        </p:nvGrpSpPr>
        <p:grpSpPr>
          <a:xfrm rot="5400000">
            <a:off x="8514581" y="1219200"/>
            <a:ext cx="132763" cy="128466"/>
            <a:chOff x="6668087" y="1297746"/>
            <a:chExt cx="161840" cy="156602"/>
          </a:xfrm>
        </p:grpSpPr>
        <p:cxnSp>
          <p:nvCxnSpPr>
            <p:cNvPr id="15" name="14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15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s-ES" smtClean="0"/>
              <a:t>Haga clic en el icono para agregar una imagen</a:t>
            </a:r>
            <a:endParaRPr kumimoji="0" lang="en-US"/>
          </a:p>
        </p:txBody>
      </p:sp>
      <p:sp>
        <p:nvSpPr>
          <p:cNvPr id="4" name="3 Marcador de texto"/>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grpSp>
        <p:nvGrpSpPr>
          <p:cNvPr id="14" name="13 Grupo"/>
          <p:cNvGrpSpPr/>
          <p:nvPr/>
        </p:nvGrpSpPr>
        <p:grpSpPr>
          <a:xfrm rot="5400000">
            <a:off x="8666981" y="1371600"/>
            <a:ext cx="132763" cy="128466"/>
            <a:chOff x="6668087" y="1297746"/>
            <a:chExt cx="161840" cy="156602"/>
          </a:xfrm>
        </p:grpSpPr>
        <p:cxnSp>
          <p:nvCxnSpPr>
            <p:cNvPr id="11" name="10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11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17 Grupo"/>
          <p:cNvGrpSpPr/>
          <p:nvPr/>
        </p:nvGrpSpPr>
        <p:grpSpPr>
          <a:xfrm rot="5400000">
            <a:off x="8320088" y="1474763"/>
            <a:ext cx="132763" cy="128466"/>
            <a:chOff x="6668087" y="1297746"/>
            <a:chExt cx="161840" cy="156602"/>
          </a:xfrm>
        </p:grpSpPr>
        <p:cxnSp>
          <p:nvCxnSpPr>
            <p:cNvPr id="19" name="18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19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20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4 Marcador de fecha"/>
          <p:cNvSpPr>
            <a:spLocks noGrp="1"/>
          </p:cNvSpPr>
          <p:nvPr>
            <p:ph type="dt" sz="half" idx="10"/>
          </p:nvPr>
        </p:nvSpPr>
        <p:spPr>
          <a:xfrm>
            <a:off x="6477000" y="55499"/>
            <a:ext cx="2133600" cy="365125"/>
          </a:xfrm>
        </p:spPr>
        <p:txBody>
          <a:bodyPr/>
          <a:lstStyle>
            <a:extLst/>
          </a:lstStyle>
          <a:p>
            <a:fld id="{7A847CFC-816F-41D0-AAC0-9BF4FEBC753E}" type="datetimeFigureOut">
              <a:rPr lang="es-ES" smtClean="0"/>
              <a:t>10/03/2014</a:t>
            </a:fld>
            <a:endParaRPr lang="es-ES"/>
          </a:p>
        </p:txBody>
      </p:sp>
      <p:sp>
        <p:nvSpPr>
          <p:cNvPr id="6" name="5 Marcador de pie de página"/>
          <p:cNvSpPr>
            <a:spLocks noGrp="1"/>
          </p:cNvSpPr>
          <p:nvPr>
            <p:ph type="ftr" sz="quarter" idx="11"/>
          </p:nvPr>
        </p:nvSpPr>
        <p:spPr>
          <a:xfrm>
            <a:off x="914400" y="55499"/>
            <a:ext cx="5562600" cy="365125"/>
          </a:xfrm>
        </p:spPr>
        <p:txBody>
          <a:bodyPr/>
          <a:lstStyle>
            <a:extLst/>
          </a:lstStyle>
          <a:p>
            <a:endParaRPr lang="es-ES"/>
          </a:p>
        </p:txBody>
      </p:sp>
      <p:sp>
        <p:nvSpPr>
          <p:cNvPr id="7" name="6 Marcador de número de diapositiva"/>
          <p:cNvSpPr>
            <a:spLocks noGrp="1"/>
          </p:cNvSpPr>
          <p:nvPr>
            <p:ph type="sldNum" sz="quarter" idx="12"/>
          </p:nvPr>
        </p:nvSpPr>
        <p:spPr>
          <a:xfrm>
            <a:off x="8610600" y="55499"/>
            <a:ext cx="457200" cy="365125"/>
          </a:xfrm>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10/03/2014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981200" cy="5851525"/>
          </a:xfrm>
        </p:spPr>
        <p:txBody>
          <a:bodyPr vert="eaVert" anchor="ct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609600" y="274639"/>
            <a:ext cx="58674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10/03/2014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6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14 Rectángulo"/>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15 Rectángulo"/>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16 Rectángulo"/>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Marcador de título"/>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7A847CFC-816F-41D0-AAC0-9BF4FEBC753E}" type="datetimeFigureOut">
              <a:rPr lang="es-ES" smtClean="0"/>
              <a:t>10/03/2014</a:t>
            </a:fld>
            <a:endParaRPr lang="es-ES"/>
          </a:p>
        </p:txBody>
      </p:sp>
      <p:sp>
        <p:nvSpPr>
          <p:cNvPr id="3" name="2 Marcador de pie de página"/>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s-ES"/>
          </a:p>
        </p:txBody>
      </p:sp>
      <p:sp>
        <p:nvSpPr>
          <p:cNvPr id="23" name="22 Marcador de número de diapositiva"/>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132FADFE-3B8F-471C-ABF0-DBC7717ECBBC}" type="slidenum">
              <a:rPr lang="es-ES" smtClean="0"/>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14400" y="260648"/>
            <a:ext cx="7772400" cy="1440160"/>
          </a:xfrm>
        </p:spPr>
        <p:txBody>
          <a:bodyPr/>
          <a:lstStyle/>
          <a:p>
            <a:pPr algn="ctr"/>
            <a:r>
              <a:rPr lang="es-CO" dirty="0" smtClean="0">
                <a:latin typeface="Baskerville Old Face" pitchFamily="18" charset="0"/>
              </a:rPr>
              <a:t>TIPOS DE PROFETAS Y QUÉ ES UN PROFETA N° 3</a:t>
            </a:r>
            <a:endParaRPr lang="es-CO" dirty="0">
              <a:latin typeface="Baskerville Old Face"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2850" y="2060848"/>
            <a:ext cx="4176713"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286852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0"/>
            <a:ext cx="8820472" cy="6858000"/>
          </a:xfrm>
          <a:solidFill>
            <a:schemeClr val="accent3">
              <a:lumMod val="75000"/>
            </a:schemeClr>
          </a:solidFill>
        </p:spPr>
        <p:txBody>
          <a:bodyPr>
            <a:normAutofit/>
          </a:bodyPr>
          <a:lstStyle/>
          <a:p>
            <a:pPr marL="68580" indent="0" algn="ctr">
              <a:buNone/>
            </a:pPr>
            <a:r>
              <a:rPr lang="es-CO" sz="3900" b="1" dirty="0"/>
              <a:t>En el año 1844 se cumplió la profecía de </a:t>
            </a:r>
            <a:r>
              <a:rPr lang="es-CO" sz="3900" b="1" dirty="0" smtClean="0"/>
              <a:t>las </a:t>
            </a:r>
            <a:r>
              <a:rPr lang="es-CO" sz="3900" b="1" dirty="0"/>
              <a:t>2300 tardes y mañanas.</a:t>
            </a:r>
          </a:p>
          <a:p>
            <a:pPr marL="68580" indent="0" algn="ctr">
              <a:buNone/>
            </a:pPr>
            <a:endParaRPr lang="es-CO" dirty="0" smtClean="0"/>
          </a:p>
          <a:p>
            <a:pPr marL="68580" indent="0" algn="ctr">
              <a:buNone/>
            </a:pPr>
            <a:r>
              <a:rPr lang="es-CO" dirty="0" smtClean="0"/>
              <a:t>La pregunta es: </a:t>
            </a:r>
            <a:r>
              <a:rPr lang="es-CO" b="1" u="sng" dirty="0" smtClean="0"/>
              <a:t>¿Pero </a:t>
            </a:r>
            <a:r>
              <a:rPr lang="es-CO" b="1" u="sng" dirty="0"/>
              <a:t>quien es el mejor teólogo que sabia todo esto</a:t>
            </a:r>
            <a:r>
              <a:rPr lang="es-CO" b="1" u="sng" dirty="0" smtClean="0"/>
              <a:t>?</a:t>
            </a:r>
            <a:endParaRPr lang="es-CO" b="1" u="sng" dirty="0"/>
          </a:p>
          <a:p>
            <a:pPr marL="68580" indent="0">
              <a:buNone/>
            </a:pPr>
            <a:endParaRPr lang="es-CO" dirty="0"/>
          </a:p>
          <a:p>
            <a:pPr marL="68580" indent="0" algn="ctr">
              <a:buNone/>
            </a:pPr>
            <a:r>
              <a:rPr lang="es-CO" dirty="0" smtClean="0"/>
              <a:t>Satanás, así </a:t>
            </a:r>
            <a:r>
              <a:rPr lang="es-CO" dirty="0"/>
              <a:t>que sabiendo el que se levantaría un profeta, el se encargo de levantar varios falsos profetas en ese periodo de 1844.</a:t>
            </a:r>
          </a:p>
          <a:p>
            <a:pPr marL="68580" indent="0">
              <a:buNone/>
            </a:pPr>
            <a:r>
              <a:rPr lang="es-CO" dirty="0"/>
              <a:t> </a:t>
            </a:r>
          </a:p>
          <a:p>
            <a:pPr marL="68580" indent="0" algn="ctr">
              <a:buNone/>
            </a:pPr>
            <a:r>
              <a:rPr lang="es-CO" dirty="0" smtClean="0"/>
              <a:t>¿Como </a:t>
            </a:r>
            <a:r>
              <a:rPr lang="es-CO" dirty="0"/>
              <a:t>podemos saber cual de los profetas levantados en ese periodo de 1844 es el Profeta recogedor de esa profecía?</a:t>
            </a:r>
          </a:p>
        </p:txBody>
      </p:sp>
    </p:spTree>
    <p:extLst>
      <p:ext uri="{BB962C8B-B14F-4D97-AF65-F5344CB8AC3E}">
        <p14:creationId xmlns:p14="http://schemas.microsoft.com/office/powerpoint/2010/main" val="40995042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p:cTn id="1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4" end="4"/>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p:cTn id="2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188640"/>
            <a:ext cx="8424936" cy="6480720"/>
          </a:xfrm>
        </p:spPr>
        <p:txBody>
          <a:bodyPr>
            <a:normAutofit fontScale="92500" lnSpcReduction="20000"/>
          </a:bodyPr>
          <a:lstStyle/>
          <a:p>
            <a:pPr marL="68580" indent="0" algn="ctr">
              <a:buNone/>
            </a:pPr>
            <a:r>
              <a:rPr lang="es-CO" sz="4500" b="1" dirty="0"/>
              <a:t> </a:t>
            </a:r>
            <a:r>
              <a:rPr lang="es-CO" sz="4500" b="1" u="sng" dirty="0" smtClean="0">
                <a:solidFill>
                  <a:srgbClr val="FFFF00"/>
                </a:solidFill>
              </a:rPr>
              <a:t>Dicho profeta tiene que tener dos características.</a:t>
            </a:r>
            <a:endParaRPr lang="es-CO" b="1" dirty="0" smtClean="0"/>
          </a:p>
          <a:p>
            <a:pPr marL="68580" indent="0">
              <a:buNone/>
            </a:pPr>
            <a:r>
              <a:rPr lang="es-CO" sz="4200" b="1" dirty="0" smtClean="0"/>
              <a:t>1</a:t>
            </a:r>
            <a:r>
              <a:rPr lang="es-CO" b="1" dirty="0" smtClean="0"/>
              <a:t>. </a:t>
            </a:r>
            <a:r>
              <a:rPr lang="es-CO" b="1" dirty="0" smtClean="0">
                <a:solidFill>
                  <a:srgbClr val="FFFF00"/>
                </a:solidFill>
              </a:rPr>
              <a:t>Isaías </a:t>
            </a:r>
            <a:r>
              <a:rPr lang="es-CO" b="1" dirty="0">
                <a:solidFill>
                  <a:srgbClr val="FFFF00"/>
                </a:solidFill>
              </a:rPr>
              <a:t>8:20</a:t>
            </a:r>
            <a:r>
              <a:rPr lang="es-CO" dirty="0"/>
              <a:t> ¡</a:t>
            </a:r>
            <a:r>
              <a:rPr lang="es-CO" b="1" dirty="0">
                <a:latin typeface="Agency FB" pitchFamily="34" charset="0"/>
              </a:rPr>
              <a:t>A la ley y al testimonio</a:t>
            </a:r>
            <a:r>
              <a:rPr lang="es-CO" dirty="0">
                <a:latin typeface="Agency FB" pitchFamily="34" charset="0"/>
              </a:rPr>
              <a:t>! </a:t>
            </a:r>
            <a:r>
              <a:rPr lang="es-CO" dirty="0" smtClean="0">
                <a:latin typeface="Agency FB" pitchFamily="34" charset="0"/>
              </a:rPr>
              <a:t>»Si </a:t>
            </a:r>
            <a:r>
              <a:rPr lang="es-CO" dirty="0">
                <a:latin typeface="Agency FB" pitchFamily="34" charset="0"/>
              </a:rPr>
              <a:t>no dijeren conforme a </a:t>
            </a:r>
            <a:r>
              <a:rPr lang="es-CO" dirty="0" smtClean="0">
                <a:latin typeface="Agency FB" pitchFamily="34" charset="0"/>
              </a:rPr>
              <a:t>esto, es</a:t>
            </a:r>
            <a:r>
              <a:rPr lang="es-CO" dirty="0">
                <a:latin typeface="Agency FB" pitchFamily="34" charset="0"/>
              </a:rPr>
              <a:t>  porque no les ha </a:t>
            </a:r>
            <a:r>
              <a:rPr lang="es-CO" dirty="0" smtClean="0">
                <a:latin typeface="Agency FB" pitchFamily="34" charset="0"/>
              </a:rPr>
              <a:t>amanecido»</a:t>
            </a:r>
            <a:r>
              <a:rPr lang="es-CO" dirty="0" smtClean="0"/>
              <a:t>.</a:t>
            </a:r>
            <a:r>
              <a:rPr lang="es-CO" dirty="0"/>
              <a:t>         </a:t>
            </a:r>
            <a:endParaRPr lang="es-CO" dirty="0" smtClean="0"/>
          </a:p>
          <a:p>
            <a:r>
              <a:rPr lang="es-CO" b="1" u="sng" dirty="0" smtClean="0"/>
              <a:t>La </a:t>
            </a:r>
            <a:r>
              <a:rPr lang="es-CO" b="1" u="sng" dirty="0"/>
              <a:t>Ley</a:t>
            </a:r>
            <a:r>
              <a:rPr lang="es-CO" dirty="0"/>
              <a:t>= </a:t>
            </a:r>
            <a:r>
              <a:rPr lang="es-CO" dirty="0" smtClean="0"/>
              <a:t>Escrita por Dios en dos tablas de piedra, según lo dice </a:t>
            </a:r>
            <a:r>
              <a:rPr lang="es-CO" b="1" dirty="0" smtClean="0">
                <a:solidFill>
                  <a:srgbClr val="FFFF00"/>
                </a:solidFill>
              </a:rPr>
              <a:t>(Exo. 31:18; 20:3-17), </a:t>
            </a:r>
            <a:r>
              <a:rPr lang="es-CO" dirty="0" smtClean="0"/>
              <a:t>y </a:t>
            </a:r>
            <a:r>
              <a:rPr lang="es-CO" dirty="0"/>
              <a:t>el </a:t>
            </a:r>
            <a:r>
              <a:rPr lang="es-CO" b="1" u="sng" dirty="0"/>
              <a:t>testimonio</a:t>
            </a:r>
            <a:r>
              <a:rPr lang="es-CO" dirty="0"/>
              <a:t>= </a:t>
            </a:r>
            <a:r>
              <a:rPr lang="es-CO" dirty="0" smtClean="0"/>
              <a:t>Lo que enseñaron y practicaron los Profetas </a:t>
            </a:r>
            <a:r>
              <a:rPr lang="es-CO" dirty="0"/>
              <a:t>del Antiguo Testamento</a:t>
            </a:r>
            <a:r>
              <a:rPr lang="es-CO" dirty="0" smtClean="0"/>
              <a:t>.</a:t>
            </a:r>
            <a:r>
              <a:rPr lang="es-CO" dirty="0"/>
              <a:t> </a:t>
            </a:r>
          </a:p>
          <a:p>
            <a:endParaRPr lang="es-CO" b="1" dirty="0" smtClean="0"/>
          </a:p>
          <a:p>
            <a:pPr marL="68580" indent="0">
              <a:buNone/>
            </a:pPr>
            <a:r>
              <a:rPr lang="es-CO" sz="4200" b="1" dirty="0" smtClean="0"/>
              <a:t>2.</a:t>
            </a:r>
            <a:r>
              <a:rPr lang="es-CO" dirty="0" smtClean="0"/>
              <a:t>Tiene </a:t>
            </a:r>
            <a:r>
              <a:rPr lang="es-CO" dirty="0"/>
              <a:t>que haber explicado la misma profecía de Daniel de los 2300 </a:t>
            </a:r>
            <a:r>
              <a:rPr lang="es-CO" dirty="0" smtClean="0"/>
              <a:t>días.</a:t>
            </a:r>
            <a:r>
              <a:rPr lang="es-CO" dirty="0"/>
              <a:t/>
            </a:r>
            <a:br>
              <a:rPr lang="es-CO" dirty="0"/>
            </a:br>
            <a:r>
              <a:rPr lang="es-CO" dirty="0"/>
              <a:t> </a:t>
            </a:r>
          </a:p>
          <a:p>
            <a:r>
              <a:rPr lang="es-CO" b="1" dirty="0"/>
              <a:t>Salieron profetas de los cuales </a:t>
            </a:r>
            <a:r>
              <a:rPr lang="es-CO" b="1" dirty="0" smtClean="0"/>
              <a:t>surgieron </a:t>
            </a:r>
            <a:r>
              <a:rPr lang="es-CO" b="1" dirty="0"/>
              <a:t>las doctrinas y las filosofías mas prominentes </a:t>
            </a:r>
            <a:r>
              <a:rPr lang="es-CO" b="1" dirty="0" smtClean="0"/>
              <a:t>con las cuales  Satanás </a:t>
            </a:r>
            <a:r>
              <a:rPr lang="es-CO" b="1" dirty="0"/>
              <a:t>se encargo de confundir a la gente</a:t>
            </a:r>
            <a:r>
              <a:rPr lang="es-CO" b="1" dirty="0" smtClean="0"/>
              <a:t>.</a:t>
            </a:r>
            <a:endParaRPr lang="es-CO" dirty="0"/>
          </a:p>
        </p:txBody>
      </p:sp>
    </p:spTree>
    <p:extLst>
      <p:ext uri="{BB962C8B-B14F-4D97-AF65-F5344CB8AC3E}">
        <p14:creationId xmlns:p14="http://schemas.microsoft.com/office/powerpoint/2010/main" val="17375876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4" end="4"/>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p:cTn id="2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99592" y="260648"/>
            <a:ext cx="7772400" cy="1296144"/>
          </a:xfrm>
          <a:solidFill>
            <a:schemeClr val="accent5"/>
          </a:solidFill>
        </p:spPr>
        <p:txBody>
          <a:bodyPr/>
          <a:lstStyle/>
          <a:p>
            <a:pPr algn="ctr"/>
            <a:r>
              <a:rPr lang="es-CO" dirty="0" smtClean="0"/>
              <a:t>Veamos los diferentes profetas que surgieron</a:t>
            </a:r>
            <a:endParaRPr lang="es-CO" dirty="0"/>
          </a:p>
        </p:txBody>
      </p:sp>
      <p:sp>
        <p:nvSpPr>
          <p:cNvPr id="3" name="2 Marcador de contenido"/>
          <p:cNvSpPr>
            <a:spLocks noGrp="1"/>
          </p:cNvSpPr>
          <p:nvPr>
            <p:ph idx="1"/>
          </p:nvPr>
        </p:nvSpPr>
        <p:spPr>
          <a:xfrm>
            <a:off x="539552" y="2060849"/>
            <a:ext cx="4186808" cy="2232247"/>
          </a:xfrm>
        </p:spPr>
        <p:txBody>
          <a:bodyPr>
            <a:normAutofit fontScale="92500" lnSpcReduction="20000"/>
          </a:bodyPr>
          <a:lstStyle/>
          <a:p>
            <a:pPr marL="68580" indent="0" algn="ctr">
              <a:buNone/>
            </a:pPr>
            <a:r>
              <a:rPr lang="es-CO" b="1" dirty="0"/>
              <a:t>Charles Taze </a:t>
            </a:r>
            <a:r>
              <a:rPr lang="es-CO" b="1" dirty="0" smtClean="0"/>
              <a:t>Russell </a:t>
            </a:r>
            <a:r>
              <a:rPr lang="es-CO" dirty="0"/>
              <a:t>Fundador de la Sociedad Watch Tower grupo que posteriormente pasaría a conocerse como los </a:t>
            </a:r>
            <a:r>
              <a:rPr lang="es-CO" u="sng" dirty="0"/>
              <a:t>Testigos de Jehová</a:t>
            </a:r>
            <a:r>
              <a:rPr lang="es-CO" dirty="0"/>
              <a:t>.</a:t>
            </a:r>
            <a:r>
              <a:rPr lang="es-CO" b="1" dirty="0" smtClean="0"/>
              <a:t> </a:t>
            </a:r>
            <a:endParaRPr lang="es-CO" b="1" dirty="0"/>
          </a:p>
          <a:p>
            <a:endParaRPr lang="es-CO" dirty="0"/>
          </a:p>
        </p:txBody>
      </p:sp>
      <p:pic>
        <p:nvPicPr>
          <p:cNvPr id="4098" name="Picture 2" descr="http://saulsalas2.webs.com/charles%20russe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060848"/>
            <a:ext cx="2686050" cy="230425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4869160"/>
            <a:ext cx="8820472" cy="1569660"/>
          </a:xfrm>
          <a:prstGeom prst="rect">
            <a:avLst/>
          </a:prstGeom>
          <a:solidFill>
            <a:schemeClr val="accent5"/>
          </a:solidFill>
        </p:spPr>
        <p:txBody>
          <a:bodyPr wrap="square">
            <a:spAutoFit/>
          </a:bodyPr>
          <a:lstStyle/>
          <a:p>
            <a:r>
              <a:rPr lang="es-CO" sz="2400" dirty="0"/>
              <a:t>Se levanto alrededor de  1844 =</a:t>
            </a:r>
            <a:r>
              <a:rPr lang="es-CO" sz="2400" b="1" dirty="0"/>
              <a:t>SI</a:t>
            </a:r>
            <a:endParaRPr lang="es-CO" sz="2400" dirty="0"/>
          </a:p>
          <a:p>
            <a:r>
              <a:rPr lang="es-CO" sz="2400" dirty="0"/>
              <a:t>Guardo y enseño la Ley de Dios= </a:t>
            </a:r>
            <a:r>
              <a:rPr lang="es-CO" sz="2400" b="1" dirty="0"/>
              <a:t>NO</a:t>
            </a:r>
            <a:endParaRPr lang="es-CO" sz="2400" dirty="0"/>
          </a:p>
          <a:p>
            <a:r>
              <a:rPr lang="es-CO" sz="2400" dirty="0"/>
              <a:t>Explico la Profecía de Daniel </a:t>
            </a:r>
            <a:r>
              <a:rPr lang="es-CO" sz="2400" dirty="0" smtClean="0"/>
              <a:t>de los 2300 días </a:t>
            </a:r>
            <a:r>
              <a:rPr lang="es-CO" sz="2400" dirty="0"/>
              <a:t>= </a:t>
            </a:r>
            <a:r>
              <a:rPr lang="es-CO" sz="2400" b="1" dirty="0"/>
              <a:t>NO</a:t>
            </a:r>
            <a:endParaRPr lang="es-CO" sz="2400" dirty="0"/>
          </a:p>
          <a:p>
            <a:r>
              <a:rPr lang="es-CO" sz="2400" dirty="0"/>
              <a:t>Es el profeta recogedor o un profeta verdadero según la biblia= </a:t>
            </a:r>
            <a:r>
              <a:rPr lang="es-CO" sz="2400" b="1" dirty="0"/>
              <a:t>NO</a:t>
            </a:r>
            <a:r>
              <a:rPr lang="es-CO" sz="2400" dirty="0"/>
              <a:t> </a:t>
            </a:r>
          </a:p>
        </p:txBody>
      </p:sp>
    </p:spTree>
    <p:extLst>
      <p:ext uri="{BB962C8B-B14F-4D97-AF65-F5344CB8AC3E}">
        <p14:creationId xmlns:p14="http://schemas.microsoft.com/office/powerpoint/2010/main" val="152522207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p:cTn id="13" dur="1000" fill="hold"/>
                                        <p:tgtEl>
                                          <p:spTgt spid="4098"/>
                                        </p:tgtEl>
                                        <p:attrNameLst>
                                          <p:attrName>ppt_w</p:attrName>
                                        </p:attrNameLst>
                                      </p:cBhvr>
                                      <p:tavLst>
                                        <p:tav tm="0">
                                          <p:val>
                                            <p:fltVal val="0"/>
                                          </p:val>
                                        </p:tav>
                                        <p:tav tm="100000">
                                          <p:val>
                                            <p:strVal val="#ppt_w"/>
                                          </p:val>
                                        </p:tav>
                                      </p:tavLst>
                                    </p:anim>
                                    <p:anim calcmode="lin" valueType="num">
                                      <p:cBhvr>
                                        <p:cTn id="14" dur="1000" fill="hold"/>
                                        <p:tgtEl>
                                          <p:spTgt spid="4098"/>
                                        </p:tgtEl>
                                        <p:attrNameLst>
                                          <p:attrName>ppt_h</p:attrName>
                                        </p:attrNameLst>
                                      </p:cBhvr>
                                      <p:tavLst>
                                        <p:tav tm="0">
                                          <p:val>
                                            <p:fltVal val="0"/>
                                          </p:val>
                                        </p:tav>
                                        <p:tav tm="100000">
                                          <p:val>
                                            <p:strVal val="#ppt_h"/>
                                          </p:val>
                                        </p:tav>
                                      </p:tavLst>
                                    </p:anim>
                                    <p:anim calcmode="lin" valueType="num">
                                      <p:cBhvr>
                                        <p:cTn id="15" dur="1000" fill="hold"/>
                                        <p:tgtEl>
                                          <p:spTgt spid="4098"/>
                                        </p:tgtEl>
                                        <p:attrNameLst>
                                          <p:attrName>style.rotation</p:attrName>
                                        </p:attrNameLst>
                                      </p:cBhvr>
                                      <p:tavLst>
                                        <p:tav tm="0">
                                          <p:val>
                                            <p:fltVal val="90"/>
                                          </p:val>
                                        </p:tav>
                                        <p:tav tm="100000">
                                          <p:val>
                                            <p:fltVal val="0"/>
                                          </p:val>
                                        </p:tav>
                                      </p:tavLst>
                                    </p:anim>
                                    <p:animEffect transition="in" filter="fade">
                                      <p:cBhvr>
                                        <p:cTn id="16" dur="1000"/>
                                        <p:tgtEl>
                                          <p:spTgt spid="4098"/>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55576" y="1124744"/>
            <a:ext cx="4690864" cy="2620888"/>
          </a:xfrm>
          <a:solidFill>
            <a:schemeClr val="accent5"/>
          </a:solidFill>
        </p:spPr>
        <p:txBody>
          <a:bodyPr>
            <a:normAutofit/>
          </a:bodyPr>
          <a:lstStyle/>
          <a:p>
            <a:pPr marL="68580" indent="0" algn="ctr">
              <a:buNone/>
            </a:pPr>
            <a:r>
              <a:rPr lang="es-CO" b="1" dirty="0" smtClean="0"/>
              <a:t>Joseph Smith  </a:t>
            </a:r>
            <a:r>
              <a:rPr lang="es-CO" dirty="0"/>
              <a:t>Fundador de la Iglesia de Jesucristo de los Santos de los Ultimo </a:t>
            </a:r>
            <a:r>
              <a:rPr lang="es-CO" dirty="0" smtClean="0"/>
              <a:t>días. </a:t>
            </a:r>
          </a:p>
          <a:p>
            <a:pPr marL="68580" indent="0" algn="ctr">
              <a:buNone/>
            </a:pPr>
            <a:r>
              <a:rPr lang="es-CO" dirty="0" smtClean="0"/>
              <a:t>(</a:t>
            </a:r>
            <a:r>
              <a:rPr lang="es-CO" dirty="0"/>
              <a:t>Mormones)  </a:t>
            </a:r>
          </a:p>
        </p:txBody>
      </p:sp>
      <p:pic>
        <p:nvPicPr>
          <p:cNvPr id="5122" name="Picture 2" descr="http://saulsalas2.webs.com/68-Joseph-Smit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196752"/>
            <a:ext cx="2476500" cy="25922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4581128"/>
            <a:ext cx="8820472" cy="1569660"/>
          </a:xfrm>
          <a:prstGeom prst="rect">
            <a:avLst/>
          </a:prstGeom>
          <a:solidFill>
            <a:schemeClr val="accent5"/>
          </a:solidFill>
        </p:spPr>
        <p:txBody>
          <a:bodyPr wrap="square">
            <a:spAutoFit/>
          </a:bodyPr>
          <a:lstStyle/>
          <a:p>
            <a:r>
              <a:rPr lang="es-CO" sz="2400" dirty="0"/>
              <a:t>Se levanto alrededor de  1844 =SI</a:t>
            </a:r>
          </a:p>
          <a:p>
            <a:r>
              <a:rPr lang="es-CO" sz="2400" dirty="0"/>
              <a:t>Guardo y enseño la Ley de Dios= NO</a:t>
            </a:r>
          </a:p>
          <a:p>
            <a:r>
              <a:rPr lang="es-CO" sz="2400" dirty="0"/>
              <a:t>Explico la Profecía de Daniel </a:t>
            </a:r>
            <a:r>
              <a:rPr lang="es-CO" sz="2400" dirty="0" smtClean="0"/>
              <a:t>de los 2300 días </a:t>
            </a:r>
            <a:r>
              <a:rPr lang="es-CO" sz="2400" dirty="0"/>
              <a:t>= NO</a:t>
            </a:r>
          </a:p>
          <a:p>
            <a:r>
              <a:rPr lang="es-CO" sz="2400" dirty="0"/>
              <a:t>Es el profeta recogedor o un profeta verdadero según la biblia= NO</a:t>
            </a:r>
          </a:p>
        </p:txBody>
      </p:sp>
    </p:spTree>
    <p:extLst>
      <p:ext uri="{BB962C8B-B14F-4D97-AF65-F5344CB8AC3E}">
        <p14:creationId xmlns:p14="http://schemas.microsoft.com/office/powerpoint/2010/main" val="3127958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4">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p:cTn id="19"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4">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p:cTn id="25" dur="1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4">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4">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147449"/>
            <a:ext cx="5266928" cy="2520281"/>
          </a:xfrm>
          <a:solidFill>
            <a:schemeClr val="accent5"/>
          </a:solidFill>
        </p:spPr>
        <p:txBody>
          <a:bodyPr>
            <a:normAutofit/>
          </a:bodyPr>
          <a:lstStyle/>
          <a:p>
            <a:pPr marL="68580" indent="0" algn="ctr">
              <a:buNone/>
            </a:pPr>
            <a:endParaRPr lang="es-CO" sz="3600" b="1" dirty="0" smtClean="0"/>
          </a:p>
          <a:p>
            <a:pPr marL="68580" indent="0" algn="ctr">
              <a:buNone/>
            </a:pPr>
            <a:r>
              <a:rPr lang="es-CO" sz="3600" b="1" dirty="0" smtClean="0"/>
              <a:t>Mary </a:t>
            </a:r>
            <a:r>
              <a:rPr lang="es-CO" sz="3600" b="1" dirty="0"/>
              <a:t>Baker </a:t>
            </a:r>
            <a:r>
              <a:rPr lang="es-CO" sz="3600" b="1" dirty="0" smtClean="0"/>
              <a:t>Eddy  </a:t>
            </a:r>
            <a:r>
              <a:rPr lang="es-CO" sz="3600" dirty="0"/>
              <a:t>Fundadora de la Iglesia Científica </a:t>
            </a:r>
            <a:r>
              <a:rPr lang="es-CO" sz="3600" dirty="0" smtClean="0"/>
              <a:t>Cristiana</a:t>
            </a:r>
          </a:p>
        </p:txBody>
      </p:sp>
      <p:pic>
        <p:nvPicPr>
          <p:cNvPr id="6146" name="Picture 2" descr="http://saulsalas2.webs.com/mary_baker_edd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0013" y="1435482"/>
            <a:ext cx="1961508" cy="223224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37352" y="4581128"/>
            <a:ext cx="8820472" cy="1569660"/>
          </a:xfrm>
          <a:prstGeom prst="rect">
            <a:avLst/>
          </a:prstGeom>
          <a:solidFill>
            <a:schemeClr val="accent5"/>
          </a:solidFill>
        </p:spPr>
        <p:txBody>
          <a:bodyPr wrap="square">
            <a:spAutoFit/>
          </a:bodyPr>
          <a:lstStyle/>
          <a:p>
            <a:r>
              <a:rPr lang="es-CO" sz="2400" dirty="0"/>
              <a:t>Se levanto alrededor de  1844=SI</a:t>
            </a:r>
          </a:p>
          <a:p>
            <a:r>
              <a:rPr lang="es-CO" sz="2400" dirty="0"/>
              <a:t>Guardo y enseño la Ley de Dios= NO</a:t>
            </a:r>
          </a:p>
          <a:p>
            <a:r>
              <a:rPr lang="es-CO" sz="2400" dirty="0"/>
              <a:t>Explico la Profecía de Daniel </a:t>
            </a:r>
            <a:r>
              <a:rPr lang="es-CO" sz="2400" dirty="0" smtClean="0"/>
              <a:t>de los 2300 días </a:t>
            </a:r>
            <a:r>
              <a:rPr lang="es-CO" sz="2400" dirty="0"/>
              <a:t>= NO</a:t>
            </a:r>
          </a:p>
          <a:p>
            <a:r>
              <a:rPr lang="es-CO" sz="2400" dirty="0"/>
              <a:t>Es la profeta recogedor o una profeta verdadera según la biblia= NO</a:t>
            </a:r>
          </a:p>
        </p:txBody>
      </p:sp>
    </p:spTree>
    <p:extLst>
      <p:ext uri="{BB962C8B-B14F-4D97-AF65-F5344CB8AC3E}">
        <p14:creationId xmlns:p14="http://schemas.microsoft.com/office/powerpoint/2010/main" val="39180181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836713"/>
            <a:ext cx="5328592" cy="2664296"/>
          </a:xfrm>
          <a:solidFill>
            <a:schemeClr val="accent5"/>
          </a:solidFill>
        </p:spPr>
        <p:txBody>
          <a:bodyPr>
            <a:normAutofit/>
          </a:bodyPr>
          <a:lstStyle/>
          <a:p>
            <a:pPr marL="68580" indent="0" algn="ctr">
              <a:buNone/>
            </a:pPr>
            <a:r>
              <a:rPr lang="es-CO" sz="3200" b="1" dirty="0" smtClean="0"/>
              <a:t>Margaret McDonald</a:t>
            </a:r>
          </a:p>
          <a:p>
            <a:pPr marL="68580" indent="0" algn="ctr">
              <a:buNone/>
            </a:pPr>
            <a:r>
              <a:rPr lang="es-CO" sz="3200" dirty="0" smtClean="0"/>
              <a:t>Fundadora </a:t>
            </a:r>
            <a:r>
              <a:rPr lang="es-CO" sz="3200" dirty="0"/>
              <a:t>de la Iglesia Pentecostal y </a:t>
            </a:r>
            <a:r>
              <a:rPr lang="es-CO" sz="3200" dirty="0" smtClean="0"/>
              <a:t>la doctrina </a:t>
            </a:r>
            <a:r>
              <a:rPr lang="es-CO" sz="3200" dirty="0"/>
              <a:t>del rapto </a:t>
            </a:r>
            <a:r>
              <a:rPr lang="es-CO" sz="3200" dirty="0" smtClean="0"/>
              <a:t>secreto.</a:t>
            </a:r>
          </a:p>
        </p:txBody>
      </p:sp>
      <p:pic>
        <p:nvPicPr>
          <p:cNvPr id="7170" name="Picture 2" descr="http://saulsalas2.webs.com/Margaret_McDonald_Rogers_187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98828" y="476672"/>
            <a:ext cx="2877840" cy="324036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0671" y="4365104"/>
            <a:ext cx="8823329" cy="1569660"/>
          </a:xfrm>
          <a:prstGeom prst="rect">
            <a:avLst/>
          </a:prstGeom>
          <a:solidFill>
            <a:schemeClr val="accent5"/>
          </a:solidFill>
        </p:spPr>
        <p:txBody>
          <a:bodyPr wrap="square">
            <a:spAutoFit/>
          </a:bodyPr>
          <a:lstStyle/>
          <a:p>
            <a:r>
              <a:rPr lang="es-CO" sz="2400" dirty="0"/>
              <a:t>Se levanto alrededor de  1844 =SI</a:t>
            </a:r>
          </a:p>
          <a:p>
            <a:r>
              <a:rPr lang="es-CO" sz="2400" dirty="0"/>
              <a:t>Guardo y enseño la Ley de Dios= NO</a:t>
            </a:r>
          </a:p>
          <a:p>
            <a:r>
              <a:rPr lang="es-CO" sz="2400" dirty="0"/>
              <a:t>Explico la Profecía de Daniel </a:t>
            </a:r>
            <a:r>
              <a:rPr lang="es-CO" sz="2400" dirty="0" smtClean="0"/>
              <a:t>sobre los 2300 días </a:t>
            </a:r>
            <a:r>
              <a:rPr lang="es-CO" sz="2400" dirty="0"/>
              <a:t>= NO</a:t>
            </a:r>
          </a:p>
          <a:p>
            <a:r>
              <a:rPr lang="es-CO" sz="2400" dirty="0"/>
              <a:t>Es la profeta recogedor o una profeta verdadera según la biblia= NO</a:t>
            </a:r>
          </a:p>
        </p:txBody>
      </p:sp>
    </p:spTree>
    <p:extLst>
      <p:ext uri="{BB962C8B-B14F-4D97-AF65-F5344CB8AC3E}">
        <p14:creationId xmlns:p14="http://schemas.microsoft.com/office/powerpoint/2010/main" val="424368561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881311"/>
            <a:ext cx="5266928" cy="3024335"/>
          </a:xfrm>
          <a:solidFill>
            <a:srgbClr val="00B050"/>
          </a:solidFill>
        </p:spPr>
        <p:txBody>
          <a:bodyPr>
            <a:normAutofit/>
          </a:bodyPr>
          <a:lstStyle/>
          <a:p>
            <a:pPr marL="68580" indent="0" algn="ctr">
              <a:buNone/>
            </a:pPr>
            <a:r>
              <a:rPr lang="es-CO" sz="4400" b="1" dirty="0"/>
              <a:t>Kate y Maggie  Fox </a:t>
            </a:r>
            <a:r>
              <a:rPr lang="es-CO" sz="4400" b="1" dirty="0" smtClean="0"/>
              <a:t> (Hermanas </a:t>
            </a:r>
            <a:r>
              <a:rPr lang="es-CO" sz="4400" b="1" dirty="0"/>
              <a:t>Fox</a:t>
            </a:r>
            <a:r>
              <a:rPr lang="es-CO" sz="4400" b="1" dirty="0" smtClean="0"/>
              <a:t>)</a:t>
            </a:r>
            <a:r>
              <a:rPr lang="es-CO" sz="4400" dirty="0"/>
              <a:t> Fundadoras del Espiritismo </a:t>
            </a:r>
            <a:r>
              <a:rPr lang="es-CO" sz="4400" dirty="0" smtClean="0"/>
              <a:t>Moderno.</a:t>
            </a:r>
          </a:p>
        </p:txBody>
      </p:sp>
      <p:pic>
        <p:nvPicPr>
          <p:cNvPr id="8194" name="Picture 2" descr="http://saulsalas2.webs.com/hnas%20fo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692696"/>
            <a:ext cx="2520280" cy="340156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4653136"/>
            <a:ext cx="8820472" cy="1569660"/>
          </a:xfrm>
          <a:prstGeom prst="rect">
            <a:avLst/>
          </a:prstGeom>
          <a:solidFill>
            <a:srgbClr val="00B050"/>
          </a:solidFill>
        </p:spPr>
        <p:txBody>
          <a:bodyPr wrap="square">
            <a:spAutoFit/>
          </a:bodyPr>
          <a:lstStyle/>
          <a:p>
            <a:r>
              <a:rPr lang="es-CO" sz="2400" dirty="0"/>
              <a:t>Se levanto alrededor de  1844 =SI</a:t>
            </a:r>
          </a:p>
          <a:p>
            <a:r>
              <a:rPr lang="es-CO" sz="2400" dirty="0"/>
              <a:t>Guardan y enseñan la Ley de Dios= NO</a:t>
            </a:r>
          </a:p>
          <a:p>
            <a:r>
              <a:rPr lang="es-CO" sz="2400" dirty="0"/>
              <a:t>Explico la Profecía de Daniel </a:t>
            </a:r>
            <a:r>
              <a:rPr lang="es-CO" sz="2400" dirty="0" smtClean="0"/>
              <a:t>sobre los 2300 días </a:t>
            </a:r>
            <a:r>
              <a:rPr lang="es-CO" sz="2400" dirty="0"/>
              <a:t>= NO</a:t>
            </a:r>
          </a:p>
          <a:p>
            <a:r>
              <a:rPr lang="es-CO" sz="2400" dirty="0"/>
              <a:t>Son el profeta recogedor o profetas verdaderas según la biblia= NO</a:t>
            </a:r>
          </a:p>
        </p:txBody>
      </p:sp>
    </p:spTree>
    <p:extLst>
      <p:ext uri="{BB962C8B-B14F-4D97-AF65-F5344CB8AC3E}">
        <p14:creationId xmlns:p14="http://schemas.microsoft.com/office/powerpoint/2010/main" val="4826394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836713"/>
            <a:ext cx="4896544" cy="2592287"/>
          </a:xfrm>
          <a:solidFill>
            <a:srgbClr val="00B050"/>
          </a:solidFill>
        </p:spPr>
        <p:txBody>
          <a:bodyPr>
            <a:normAutofit/>
          </a:bodyPr>
          <a:lstStyle/>
          <a:p>
            <a:pPr marL="68580" indent="0" algn="ctr">
              <a:buNone/>
            </a:pPr>
            <a:r>
              <a:rPr lang="es-CO" sz="4400" b="1" dirty="0"/>
              <a:t>Charles </a:t>
            </a:r>
            <a:r>
              <a:rPr lang="es-CO" sz="4400" b="1" dirty="0" smtClean="0"/>
              <a:t>Darwin. </a:t>
            </a:r>
            <a:r>
              <a:rPr lang="es-CO" sz="4400" dirty="0" smtClean="0"/>
              <a:t>Fundador </a:t>
            </a:r>
            <a:r>
              <a:rPr lang="es-CO" sz="4400" dirty="0"/>
              <a:t>del </a:t>
            </a:r>
            <a:r>
              <a:rPr lang="es-CO" sz="4400" dirty="0" smtClean="0"/>
              <a:t>Evolucionismo.</a:t>
            </a:r>
            <a:r>
              <a:rPr lang="es-CO" dirty="0"/>
              <a:t> </a:t>
            </a:r>
          </a:p>
          <a:p>
            <a:endParaRPr lang="es-CO" b="1" dirty="0"/>
          </a:p>
        </p:txBody>
      </p:sp>
      <p:pic>
        <p:nvPicPr>
          <p:cNvPr id="9218" name="Picture 2" descr="http://saulsalas2.webs.com/090206-charles-darwin-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692696"/>
            <a:ext cx="2705100" cy="280831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4509120"/>
            <a:ext cx="8820472" cy="1569660"/>
          </a:xfrm>
          <a:prstGeom prst="rect">
            <a:avLst/>
          </a:prstGeom>
          <a:solidFill>
            <a:srgbClr val="00B050"/>
          </a:solidFill>
        </p:spPr>
        <p:txBody>
          <a:bodyPr wrap="square">
            <a:spAutoFit/>
          </a:bodyPr>
          <a:lstStyle/>
          <a:p>
            <a:r>
              <a:rPr lang="es-CO" sz="2400" dirty="0"/>
              <a:t>Se levanto alrededor de  1844 =SI</a:t>
            </a:r>
          </a:p>
          <a:p>
            <a:r>
              <a:rPr lang="es-CO" sz="2400" dirty="0"/>
              <a:t>Guardan y enseñan la Ley de Dios= NO</a:t>
            </a:r>
          </a:p>
          <a:p>
            <a:r>
              <a:rPr lang="es-CO" sz="2400" dirty="0"/>
              <a:t>Explico la Profecía de Daniel </a:t>
            </a:r>
            <a:r>
              <a:rPr lang="es-CO" sz="2400" dirty="0" smtClean="0"/>
              <a:t>sobre los 2300 días </a:t>
            </a:r>
            <a:r>
              <a:rPr lang="es-CO" sz="2400" dirty="0"/>
              <a:t>= NO</a:t>
            </a:r>
          </a:p>
          <a:p>
            <a:r>
              <a:rPr lang="es-CO" sz="2400" dirty="0"/>
              <a:t>Son el profeta recogedor o profetas verdaderas según la biblia= NO</a:t>
            </a:r>
          </a:p>
        </p:txBody>
      </p:sp>
    </p:spTree>
    <p:extLst>
      <p:ext uri="{BB962C8B-B14F-4D97-AF65-F5344CB8AC3E}">
        <p14:creationId xmlns:p14="http://schemas.microsoft.com/office/powerpoint/2010/main" val="425522573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278510"/>
            <a:ext cx="4834880" cy="2553510"/>
          </a:xfrm>
        </p:spPr>
        <p:txBody>
          <a:bodyPr>
            <a:normAutofit lnSpcReduction="10000"/>
          </a:bodyPr>
          <a:lstStyle/>
          <a:p>
            <a:pPr marL="68580" indent="0" algn="ctr">
              <a:buNone/>
            </a:pPr>
            <a:r>
              <a:rPr lang="es-CO" sz="3900" b="1" dirty="0"/>
              <a:t>Ellen G. </a:t>
            </a:r>
            <a:r>
              <a:rPr lang="es-CO" sz="3900" b="1" dirty="0" smtClean="0"/>
              <a:t>White.</a:t>
            </a:r>
          </a:p>
          <a:p>
            <a:pPr marL="68580" indent="0" algn="ctr">
              <a:buNone/>
            </a:pPr>
            <a:r>
              <a:rPr lang="es-CO" sz="3900" dirty="0" smtClean="0"/>
              <a:t>Fundadora de la Iglesia </a:t>
            </a:r>
            <a:r>
              <a:rPr lang="es-CO" sz="3900" dirty="0"/>
              <a:t>Adventista del Séptimo </a:t>
            </a:r>
            <a:r>
              <a:rPr lang="es-CO" sz="3900" dirty="0" smtClean="0"/>
              <a:t>día.</a:t>
            </a:r>
            <a:endParaRPr lang="es-CO" sz="3900" b="1" dirty="0"/>
          </a:p>
          <a:p>
            <a:endParaRPr lang="es-CO" dirty="0"/>
          </a:p>
        </p:txBody>
      </p:sp>
      <p:pic>
        <p:nvPicPr>
          <p:cNvPr id="10242" name="Picture 2" descr="http://saulsalas2.webs.com/lens1946223_1208310998ellenwhi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88640"/>
            <a:ext cx="2376264" cy="264338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2986281"/>
            <a:ext cx="8568952" cy="1569660"/>
          </a:xfrm>
          <a:prstGeom prst="rect">
            <a:avLst/>
          </a:prstGeom>
        </p:spPr>
        <p:txBody>
          <a:bodyPr wrap="square">
            <a:spAutoFit/>
          </a:bodyPr>
          <a:lstStyle/>
          <a:p>
            <a:r>
              <a:rPr lang="es-CO" sz="2400" dirty="0"/>
              <a:t>Se levanto alrededor de  1844 =SI</a:t>
            </a:r>
          </a:p>
          <a:p>
            <a:r>
              <a:rPr lang="es-CO" sz="2400" dirty="0"/>
              <a:t>Guarda y enseña la Ley de Dios= SI</a:t>
            </a:r>
          </a:p>
          <a:p>
            <a:r>
              <a:rPr lang="es-CO" sz="2400" dirty="0"/>
              <a:t>Explico la Profecía de Daniel </a:t>
            </a:r>
            <a:r>
              <a:rPr lang="es-CO" sz="2400" dirty="0" smtClean="0"/>
              <a:t>sobre los 2300 días </a:t>
            </a:r>
            <a:r>
              <a:rPr lang="es-CO" sz="2400" dirty="0"/>
              <a:t>= SI</a:t>
            </a:r>
          </a:p>
          <a:p>
            <a:r>
              <a:rPr lang="es-CO" sz="2400" dirty="0"/>
              <a:t>Es el profeta recogedor o profeta verdadera según la biblia= SI</a:t>
            </a:r>
          </a:p>
        </p:txBody>
      </p:sp>
      <p:sp>
        <p:nvSpPr>
          <p:cNvPr id="5" name="4 Rectángulo"/>
          <p:cNvSpPr/>
          <p:nvPr/>
        </p:nvSpPr>
        <p:spPr>
          <a:xfrm>
            <a:off x="683568" y="4919008"/>
            <a:ext cx="7776864" cy="1938992"/>
          </a:xfrm>
          <a:prstGeom prst="rect">
            <a:avLst/>
          </a:prstGeom>
        </p:spPr>
        <p:txBody>
          <a:bodyPr wrap="square">
            <a:spAutoFit/>
          </a:bodyPr>
          <a:lstStyle/>
          <a:p>
            <a:pPr algn="ctr"/>
            <a:r>
              <a:rPr lang="es-CO" sz="2400" b="1" dirty="0" smtClean="0">
                <a:solidFill>
                  <a:srgbClr val="FFFF00"/>
                </a:solidFill>
              </a:rPr>
              <a:t>Durante mis sesenta años de leer la biblia y algunos de los Libros escritos por Ellen G. White, comprobé </a:t>
            </a:r>
            <a:r>
              <a:rPr lang="es-CO" sz="2400" b="1" dirty="0">
                <a:solidFill>
                  <a:srgbClr val="FFFF00"/>
                </a:solidFill>
              </a:rPr>
              <a:t>que esta señora fue la única que explico Daniel 8:14 con sus 2300 tardes y </a:t>
            </a:r>
            <a:r>
              <a:rPr lang="es-CO" sz="2400" b="1" dirty="0" smtClean="0">
                <a:solidFill>
                  <a:srgbClr val="FFFF00"/>
                </a:solidFill>
              </a:rPr>
              <a:t>mañanas, además </a:t>
            </a:r>
            <a:r>
              <a:rPr lang="es-CO" sz="2400" b="1" dirty="0">
                <a:solidFill>
                  <a:srgbClr val="FFFF00"/>
                </a:solidFill>
              </a:rPr>
              <a:t>que enseña y predica la ley de </a:t>
            </a:r>
            <a:r>
              <a:rPr lang="es-CO" sz="2400" b="1" dirty="0" smtClean="0">
                <a:solidFill>
                  <a:srgbClr val="FFFF00"/>
                </a:solidFill>
              </a:rPr>
              <a:t>Dios</a:t>
            </a:r>
            <a:r>
              <a:rPr lang="es-CO" sz="2400" b="1" dirty="0">
                <a:solidFill>
                  <a:srgbClr val="FFFF00"/>
                </a:solidFill>
              </a:rPr>
              <a:t> </a:t>
            </a:r>
            <a:r>
              <a:rPr lang="es-CO" sz="2400" b="1" dirty="0" smtClean="0">
                <a:solidFill>
                  <a:srgbClr val="FFFF00"/>
                </a:solidFill>
              </a:rPr>
              <a:t>en todos sus libros.</a:t>
            </a:r>
            <a:endParaRPr lang="es-CO" sz="2400" b="1" dirty="0">
              <a:solidFill>
                <a:srgbClr val="FFFF00"/>
              </a:solidFill>
            </a:endParaRPr>
          </a:p>
        </p:txBody>
      </p:sp>
    </p:spTree>
    <p:extLst>
      <p:ext uri="{BB962C8B-B14F-4D97-AF65-F5344CB8AC3E}">
        <p14:creationId xmlns:p14="http://schemas.microsoft.com/office/powerpoint/2010/main" val="348687256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6976"/>
            <a:ext cx="8820472" cy="1179776"/>
          </a:xfrm>
          <a:blipFill>
            <a:blip r:embed="rId2"/>
            <a:tile tx="0" ty="0" sx="100000" sy="100000" flip="none" algn="tl"/>
          </a:blipFill>
        </p:spPr>
        <p:txBody>
          <a:bodyPr>
            <a:normAutofit fontScale="92500" lnSpcReduction="20000"/>
          </a:bodyPr>
          <a:lstStyle/>
          <a:p>
            <a:pPr marL="68580" indent="0" algn="ctr">
              <a:buNone/>
            </a:pPr>
            <a:r>
              <a:rPr lang="es-CO" dirty="0"/>
              <a:t> </a:t>
            </a:r>
            <a:endParaRPr lang="es-CO" dirty="0" smtClean="0"/>
          </a:p>
          <a:p>
            <a:pPr marL="68580" indent="0" algn="ctr">
              <a:buNone/>
            </a:pPr>
            <a:r>
              <a:rPr lang="es-CO" sz="5200" b="1" dirty="0" smtClean="0">
                <a:solidFill>
                  <a:srgbClr val="92D050"/>
                </a:solidFill>
              </a:rPr>
              <a:t>Profeta Recogedor</a:t>
            </a:r>
            <a:r>
              <a:rPr lang="es-CO" sz="5200" b="1" dirty="0">
                <a:solidFill>
                  <a:srgbClr val="92D050"/>
                </a:solidFill>
              </a:rPr>
              <a:t>.</a:t>
            </a:r>
            <a:endParaRPr lang="es-CO" sz="5200" b="1" dirty="0" smtClean="0">
              <a:solidFill>
                <a:srgbClr val="92D050"/>
              </a:solidFill>
            </a:endParaRPr>
          </a:p>
          <a:p>
            <a:pPr marL="68580" indent="0" algn="ctr">
              <a:buNone/>
            </a:pPr>
            <a:endParaRPr lang="es-CO" b="1" dirty="0" smtClean="0">
              <a:solidFill>
                <a:srgbClr val="FFFF00"/>
              </a:solidFill>
            </a:endParaRPr>
          </a:p>
        </p:txBody>
      </p:sp>
      <p:sp>
        <p:nvSpPr>
          <p:cNvPr id="4" name="3 Rectángulo"/>
          <p:cNvSpPr/>
          <p:nvPr/>
        </p:nvSpPr>
        <p:spPr>
          <a:xfrm>
            <a:off x="755576" y="2149410"/>
            <a:ext cx="5760640" cy="2246769"/>
          </a:xfrm>
          <a:prstGeom prst="rect">
            <a:avLst/>
          </a:prstGeom>
        </p:spPr>
        <p:txBody>
          <a:bodyPr wrap="square">
            <a:spAutoFit/>
          </a:bodyPr>
          <a:lstStyle/>
          <a:p>
            <a:r>
              <a:rPr lang="es-CO" sz="2800" b="1" dirty="0">
                <a:solidFill>
                  <a:srgbClr val="FFFF00"/>
                </a:solidFill>
              </a:rPr>
              <a:t>Apocalipsis 10:1-10. </a:t>
            </a:r>
            <a:r>
              <a:rPr lang="es-CO" sz="2800" dirty="0"/>
              <a:t>«Vi descender del cielo a otro ángel fuerte, envuelto en una nube, con el arco iris sobre su cabeza; y su rostro era como el sol, y sus pies como columnas de fuego.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1844824"/>
            <a:ext cx="2114922"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331640" y="4754302"/>
            <a:ext cx="5904656" cy="1938992"/>
          </a:xfrm>
          <a:prstGeom prst="rect">
            <a:avLst/>
          </a:prstGeom>
        </p:spPr>
        <p:txBody>
          <a:bodyPr wrap="square">
            <a:spAutoFit/>
          </a:bodyPr>
          <a:lstStyle/>
          <a:p>
            <a:pPr algn="ctr"/>
            <a:r>
              <a:rPr lang="es-CO" sz="2400" dirty="0"/>
              <a:t>Tenía en su mano un librito abierto; y puso su pie derecho sobre el mar, y el izquierdo sobre la tierra; y clamó a gran voz, como ruge un león; y cuando hubo clamado, siete truenos emitieron sus voces».</a:t>
            </a:r>
          </a:p>
        </p:txBody>
      </p:sp>
    </p:spTree>
    <p:extLst>
      <p:ext uri="{BB962C8B-B14F-4D97-AF65-F5344CB8AC3E}">
        <p14:creationId xmlns:p14="http://schemas.microsoft.com/office/powerpoint/2010/main" val="41390633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0"/>
            <a:ext cx="8820472" cy="6858000"/>
          </a:xfrm>
          <a:solidFill>
            <a:srgbClr val="FF0000"/>
          </a:solidFill>
        </p:spPr>
        <p:txBody>
          <a:bodyPr>
            <a:normAutofit fontScale="85000" lnSpcReduction="20000"/>
          </a:bodyPr>
          <a:lstStyle/>
          <a:p>
            <a:pPr marL="68580" indent="0" algn="ctr">
              <a:buNone/>
            </a:pPr>
            <a:endParaRPr lang="es-CO" dirty="0" smtClean="0"/>
          </a:p>
          <a:p>
            <a:pPr marL="68580" indent="0" algn="ctr">
              <a:buNone/>
            </a:pPr>
            <a:r>
              <a:rPr lang="es-CO" b="1" dirty="0" smtClean="0"/>
              <a:t>Cuando </a:t>
            </a:r>
            <a:r>
              <a:rPr lang="es-CO" b="1" dirty="0"/>
              <a:t>los siete truenos hubieron emitido sus voces, yo iba a escribir; pero oí una voz del cielo que me decía: Sella las cosas que los siete truenos han dicho, y no las escribas. Y el ángel que vi en pie sobre el mar y sobre la tierra, levantó su mano al cielo, y juró por el que vive por los siglos de los siglos, que creó el cielo y las cosas que están en él, y la tierra y las cosas que están en ella, y el mar y las cosas que están en él, que el tiempo no sería más, sino que en los días de la voz del séptimo ángel, cuando él comience a tocar la trompeta, el misterio de Dios se consumará, como él lo anunció a sus siervos los profetas. La voz que oí del cielo habló otra vez conmigo, y dijo: Ve y toma el librito que está abierto en la mano del ángel que está en pie sobre el mar y sobre la tierra. Y fui al ángel, diciéndole que me diese el librito. Y él me dijo: Toma, y cómelo; y te amargará el vientre, pero en tu boca será dulce como la miel. Entonces tomé el librito de la mano del ángel, y lo comí; y era dulce en mi boca como la miel, pero cuando lo hube comido, amargó mi vientre. Y él me dijo: Es necesario que profetices otra vez sobre muchos pueblos, naciones, lenguas y reyes.</a:t>
            </a:r>
          </a:p>
          <a:p>
            <a:endParaRPr lang="es-CO" dirty="0"/>
          </a:p>
        </p:txBody>
      </p:sp>
    </p:spTree>
    <p:extLst>
      <p:ext uri="{BB962C8B-B14F-4D97-AF65-F5344CB8AC3E}">
        <p14:creationId xmlns:p14="http://schemas.microsoft.com/office/powerpoint/2010/main" val="64623594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7"/>
            <a:ext cx="6552728" cy="4464495"/>
          </a:xfrm>
          <a:blipFill>
            <a:blip r:embed="rId2"/>
            <a:tile tx="0" ty="0" sx="100000" sy="100000" flip="none" algn="tl"/>
          </a:blipFill>
        </p:spPr>
        <p:txBody>
          <a:bodyPr>
            <a:normAutofit fontScale="77500" lnSpcReduction="20000"/>
          </a:bodyPr>
          <a:lstStyle/>
          <a:p>
            <a:pPr marL="68580" indent="0">
              <a:buNone/>
            </a:pPr>
            <a:r>
              <a:rPr lang="es-CO" sz="3600" b="1" u="sng" dirty="0" smtClean="0">
                <a:solidFill>
                  <a:srgbClr val="FFFF00"/>
                </a:solidFill>
              </a:rPr>
              <a:t>William </a:t>
            </a:r>
            <a:r>
              <a:rPr lang="es-CO" sz="3600" b="1" u="sng" dirty="0">
                <a:solidFill>
                  <a:srgbClr val="FFFF00"/>
                </a:solidFill>
              </a:rPr>
              <a:t>Miller</a:t>
            </a:r>
            <a:br>
              <a:rPr lang="es-CO" sz="3600" b="1" u="sng" dirty="0">
                <a:solidFill>
                  <a:srgbClr val="FFFF00"/>
                </a:solidFill>
              </a:rPr>
            </a:br>
            <a:endParaRPr lang="es-CO" sz="3600" b="1" u="sng" dirty="0">
              <a:solidFill>
                <a:srgbClr val="FFFF00"/>
              </a:solidFill>
            </a:endParaRPr>
          </a:p>
          <a:p>
            <a:pPr marL="68580" indent="0">
              <a:buNone/>
            </a:pPr>
            <a:r>
              <a:rPr lang="es-CO" sz="3100" dirty="0"/>
              <a:t>Es considerado como el fundador del </a:t>
            </a:r>
            <a:r>
              <a:rPr lang="es-CO" sz="3100" b="1" dirty="0"/>
              <a:t>Movimiento Adventista</a:t>
            </a:r>
            <a:r>
              <a:rPr lang="es-CO" sz="3100" dirty="0"/>
              <a:t> o </a:t>
            </a:r>
            <a:r>
              <a:rPr lang="es-CO" sz="3100" b="1" dirty="0"/>
              <a:t>Movimiento Millerista</a:t>
            </a:r>
            <a:r>
              <a:rPr lang="es-CO" sz="3100" dirty="0"/>
              <a:t>. </a:t>
            </a:r>
            <a:endParaRPr lang="es-CO" sz="3100" dirty="0" smtClean="0"/>
          </a:p>
          <a:p>
            <a:r>
              <a:rPr lang="es-CO" sz="3100" dirty="0" smtClean="0"/>
              <a:t>Entre </a:t>
            </a:r>
            <a:r>
              <a:rPr lang="es-CO" sz="3100" dirty="0"/>
              <a:t>sus descendientes espirituales directos existen </a:t>
            </a:r>
            <a:r>
              <a:rPr lang="es-CO" sz="3100" b="1" dirty="0"/>
              <a:t>varias religiones</a:t>
            </a:r>
            <a:r>
              <a:rPr lang="es-CO" sz="3100" dirty="0"/>
              <a:t>, incluyendo la </a:t>
            </a:r>
            <a:r>
              <a:rPr lang="es-CO" sz="3100" u="sng" dirty="0"/>
              <a:t>Iglesia Adventista del Séptimo Día</a:t>
            </a:r>
            <a:r>
              <a:rPr lang="es-CO" sz="3100" dirty="0"/>
              <a:t> y movimientos posteriores que se fundaron con la inspiración directa del énfasis de Miller en la profecía bíblica, incluyendo el Movimiento de Estudiantes de la Biblia ó Russellitas, actualmente conocidos como los </a:t>
            </a:r>
            <a:r>
              <a:rPr lang="es-CO" sz="3100" b="1" u="sng" dirty="0"/>
              <a:t>Testigos de Jehová</a:t>
            </a:r>
            <a:r>
              <a:rPr lang="es-CO" b="1" u="sng" dirty="0" smtClean="0"/>
              <a:t>.</a:t>
            </a:r>
            <a:endParaRPr lang="es-CO" b="1" u="sng" dirty="0"/>
          </a:p>
        </p:txBody>
      </p:sp>
      <p:pic>
        <p:nvPicPr>
          <p:cNvPr id="11266" name="Picture 2" descr="http://saulsalas2.webs.com/200px-William_Mill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0"/>
            <a:ext cx="1905000" cy="27813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971600" y="5013176"/>
            <a:ext cx="6929164" cy="1815882"/>
          </a:xfrm>
          <a:prstGeom prst="rect">
            <a:avLst/>
          </a:prstGeom>
          <a:solidFill>
            <a:schemeClr val="accent2"/>
          </a:solidFill>
        </p:spPr>
        <p:txBody>
          <a:bodyPr wrap="square">
            <a:spAutoFit/>
          </a:bodyPr>
          <a:lstStyle/>
          <a:p>
            <a:pPr algn="ctr"/>
            <a:r>
              <a:rPr lang="es-CO" sz="2800" b="1" dirty="0">
                <a:solidFill>
                  <a:srgbClr val="FFFF00"/>
                </a:solidFill>
              </a:rPr>
              <a:t>En general, el término adventista se refiere a todo miembro de iglesia perteneciente a una denominación cristiana que cree en el pronto regreso de Cristo (segunda venida</a:t>
            </a:r>
            <a:r>
              <a:rPr lang="es-CO" sz="2800" b="1" dirty="0" smtClean="0">
                <a:solidFill>
                  <a:srgbClr val="FFFF00"/>
                </a:solidFill>
              </a:rPr>
              <a:t>)</a:t>
            </a:r>
            <a:endParaRPr lang="es-CO" sz="2800" b="1" dirty="0">
              <a:solidFill>
                <a:srgbClr val="FFFF00"/>
              </a:solidFill>
            </a:endParaRPr>
          </a:p>
        </p:txBody>
      </p:sp>
    </p:spTree>
    <p:extLst>
      <p:ext uri="{BB962C8B-B14F-4D97-AF65-F5344CB8AC3E}">
        <p14:creationId xmlns:p14="http://schemas.microsoft.com/office/powerpoint/2010/main" val="363985773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0"/>
            <a:ext cx="8820472" cy="6858000"/>
          </a:xfrm>
          <a:solidFill>
            <a:schemeClr val="tx2">
              <a:lumMod val="25000"/>
            </a:schemeClr>
          </a:solidFill>
        </p:spPr>
        <p:txBody>
          <a:bodyPr>
            <a:normAutofit fontScale="92500" lnSpcReduction="20000"/>
          </a:bodyPr>
          <a:lstStyle/>
          <a:p>
            <a:pPr marL="68580" indent="0">
              <a:buNone/>
            </a:pPr>
            <a:r>
              <a:rPr lang="es-CO" b="1" dirty="0">
                <a:solidFill>
                  <a:srgbClr val="FFFF00"/>
                </a:solidFill>
              </a:rPr>
              <a:t>El 22 de octubre </a:t>
            </a:r>
            <a:r>
              <a:rPr lang="es-CO" b="1" dirty="0" smtClean="0">
                <a:solidFill>
                  <a:srgbClr val="FFFF00"/>
                </a:solidFill>
              </a:rPr>
              <a:t>1844</a:t>
            </a:r>
            <a:r>
              <a:rPr lang="es-CO" b="1" dirty="0">
                <a:solidFill>
                  <a:srgbClr val="FFFF00"/>
                </a:solidFill>
              </a:rPr>
              <a:t> y el amanecer del 23 de octubre, se convirtieron en la gran decepción de los Milleristas</a:t>
            </a:r>
            <a:r>
              <a:rPr lang="es-CO" dirty="0"/>
              <a:t>. Hiram Edson Después de la Gran Decepción </a:t>
            </a:r>
            <a:r>
              <a:rPr lang="es-CO" dirty="0" smtClean="0"/>
              <a:t>y muchos </a:t>
            </a:r>
            <a:r>
              <a:rPr lang="es-CO" dirty="0"/>
              <a:t>Milleristas simplemente renunciaron a sus creencias. Algunos no lo hicieron y proliferaron puntos de vista y explicaciones. </a:t>
            </a:r>
            <a:endParaRPr lang="es-CO" dirty="0" smtClean="0"/>
          </a:p>
          <a:p>
            <a:pPr marL="68580" indent="0">
              <a:buNone/>
            </a:pPr>
            <a:r>
              <a:rPr lang="es-CO" dirty="0" smtClean="0"/>
              <a:t>Miller </a:t>
            </a:r>
            <a:r>
              <a:rPr lang="es-CO" dirty="0"/>
              <a:t>inicialmente parecía creer que la Segunda Venida de Cristo aún iba a tener lugar, que "el año de expectativa estaba de acuerdo a la profecía; pero... que debía de haber algún error en la cronología de la Biblia, que provenía de algún error humano, que podría haber desechado alguna fecha y que esto de alguna forma contará para la discrepancia</a:t>
            </a:r>
            <a:r>
              <a:rPr lang="es-CO" dirty="0" smtClean="0"/>
              <a:t>.«</a:t>
            </a:r>
          </a:p>
          <a:p>
            <a:pPr marL="68580" indent="0">
              <a:buNone/>
            </a:pPr>
            <a:r>
              <a:rPr lang="es-CO" dirty="0"/>
              <a:t> </a:t>
            </a:r>
            <a:r>
              <a:rPr lang="es-CO" b="1" dirty="0">
                <a:solidFill>
                  <a:srgbClr val="FFFF00"/>
                </a:solidFill>
              </a:rPr>
              <a:t>Miller nunca renunció a su creencia en la Segunda Venida de Cristo.  registró que "</a:t>
            </a:r>
            <a:r>
              <a:rPr lang="es-CO" b="1" u="sng" dirty="0">
                <a:solidFill>
                  <a:srgbClr val="FFFF00"/>
                </a:solidFill>
              </a:rPr>
              <a:t>Nuestras más profundas esperanzas y expectativas fueron destrozadas, y un espíritu de angustia vino sobre nosotros como nunca antes había experimentado... lloramos y lloramos hasta el atardecer.</a:t>
            </a:r>
            <a:r>
              <a:rPr lang="es-CO" b="1" dirty="0">
                <a:solidFill>
                  <a:srgbClr val="FFFF00"/>
                </a:solidFill>
              </a:rPr>
              <a:t>"</a:t>
            </a:r>
          </a:p>
        </p:txBody>
      </p:sp>
    </p:spTree>
    <p:extLst>
      <p:ext uri="{BB962C8B-B14F-4D97-AF65-F5344CB8AC3E}">
        <p14:creationId xmlns:p14="http://schemas.microsoft.com/office/powerpoint/2010/main" val="147073220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332656"/>
            <a:ext cx="7772400" cy="6408712"/>
          </a:xfrm>
        </p:spPr>
        <p:txBody>
          <a:bodyPr>
            <a:normAutofit lnSpcReduction="10000"/>
          </a:bodyPr>
          <a:lstStyle/>
          <a:p>
            <a:pPr marL="68580" indent="0">
              <a:buNone/>
            </a:pPr>
            <a:r>
              <a:rPr lang="es-CO" sz="3800" b="1" i="1" u="sng" dirty="0" smtClean="0">
                <a:solidFill>
                  <a:srgbClr val="FFFF00"/>
                </a:solidFill>
              </a:rPr>
              <a:t>Después </a:t>
            </a:r>
            <a:r>
              <a:rPr lang="es-CO" sz="3800" b="1" i="1" u="sng" dirty="0">
                <a:solidFill>
                  <a:srgbClr val="FFFF00"/>
                </a:solidFill>
              </a:rPr>
              <a:t>del chasco</a:t>
            </a:r>
            <a:endParaRPr lang="es-CO" sz="3800" u="sng" dirty="0">
              <a:solidFill>
                <a:srgbClr val="FFFF00"/>
              </a:solidFill>
            </a:endParaRPr>
          </a:p>
          <a:p>
            <a:r>
              <a:rPr lang="es-CO" dirty="0" smtClean="0"/>
              <a:t>Después </a:t>
            </a:r>
            <a:r>
              <a:rPr lang="es-CO" dirty="0"/>
              <a:t>de octubre de 1843, donde ocurrió el llamado "gran chasco", Miller junto con </a:t>
            </a:r>
            <a:r>
              <a:rPr lang="es-CO" dirty="0" smtClean="0"/>
              <a:t>colaboradores </a:t>
            </a:r>
            <a:r>
              <a:rPr lang="es-CO" dirty="0"/>
              <a:t>buscaron una </a:t>
            </a:r>
            <a:r>
              <a:rPr lang="es-CO" dirty="0" smtClean="0"/>
              <a:t>explicación </a:t>
            </a:r>
            <a:r>
              <a:rPr lang="es-CO" dirty="0"/>
              <a:t>acerca de porque Cristo no </a:t>
            </a:r>
            <a:r>
              <a:rPr lang="es-CO" dirty="0" smtClean="0"/>
              <a:t>había </a:t>
            </a:r>
            <a:r>
              <a:rPr lang="es-CO" dirty="0"/>
              <a:t>venido, pues estaban seguros que </a:t>
            </a:r>
            <a:r>
              <a:rPr lang="es-CO" dirty="0" smtClean="0"/>
              <a:t>habían </a:t>
            </a:r>
            <a:r>
              <a:rPr lang="es-CO" dirty="0"/>
              <a:t>sido guiados por el Señor, y que la Biblia no se equivocaba. Indagaron en </a:t>
            </a:r>
            <a:r>
              <a:rPr lang="es-CO" dirty="0" smtClean="0"/>
              <a:t>oración </a:t>
            </a:r>
            <a:r>
              <a:rPr lang="es-CO" dirty="0"/>
              <a:t>y ruego para que el Señor le mostrara su error, fue entonces cuando recibieron la </a:t>
            </a:r>
            <a:r>
              <a:rPr lang="es-CO" dirty="0" smtClean="0"/>
              <a:t>iluminación </a:t>
            </a:r>
            <a:r>
              <a:rPr lang="es-CO" dirty="0"/>
              <a:t>de lo alto, la respuesta se encontraba en </a:t>
            </a:r>
            <a:r>
              <a:rPr lang="es-CO" b="1" dirty="0">
                <a:solidFill>
                  <a:srgbClr val="FFFF00"/>
                </a:solidFill>
              </a:rPr>
              <a:t>Hebreos 9:24</a:t>
            </a:r>
            <a:r>
              <a:rPr lang="es-CO" dirty="0" smtClean="0"/>
              <a:t>.</a:t>
            </a:r>
          </a:p>
          <a:p>
            <a:pPr marL="68580" indent="0">
              <a:buNone/>
            </a:pPr>
            <a:r>
              <a:rPr lang="es-CO" dirty="0" smtClean="0"/>
              <a:t>«Porque </a:t>
            </a:r>
            <a:r>
              <a:rPr lang="es-CO" dirty="0"/>
              <a:t>no entró Cristo en el santuario hecho de mano, figura del verdadero,</a:t>
            </a:r>
            <a:r>
              <a:rPr lang="es-CO" u="sng" dirty="0">
                <a:latin typeface="Agency FB" pitchFamily="34" charset="0"/>
              </a:rPr>
              <a:t> sino en el cielo mismo para presentarse ahora por nosotros ante Dios</a:t>
            </a:r>
            <a:r>
              <a:rPr lang="es-CO" u="sng" dirty="0" smtClean="0">
                <a:latin typeface="Agency FB" pitchFamily="34" charset="0"/>
              </a:rPr>
              <a:t>;» </a:t>
            </a:r>
            <a:endParaRPr lang="es-CO" u="sng" dirty="0">
              <a:latin typeface="Agency FB" pitchFamily="34" charset="0"/>
            </a:endParaRPr>
          </a:p>
        </p:txBody>
      </p:sp>
    </p:spTree>
    <p:extLst>
      <p:ext uri="{BB962C8B-B14F-4D97-AF65-F5344CB8AC3E}">
        <p14:creationId xmlns:p14="http://schemas.microsoft.com/office/powerpoint/2010/main" val="409963536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99592" y="188640"/>
            <a:ext cx="7772400" cy="1404768"/>
          </a:xfrm>
        </p:spPr>
        <p:txBody>
          <a:bodyPr/>
          <a:lstStyle/>
          <a:p>
            <a:pPr algn="ctr"/>
            <a:r>
              <a:rPr lang="es-CO" sz="2400" b="1" dirty="0" smtClean="0">
                <a:solidFill>
                  <a:srgbClr val="FFFF00"/>
                </a:solidFill>
              </a:rPr>
              <a:t>Los 2300 días citaban la fecha en que Cristo pasaría del lugar Santo al Santísimo,</a:t>
            </a:r>
            <a:br>
              <a:rPr lang="es-CO" sz="2400" b="1" dirty="0" smtClean="0">
                <a:solidFill>
                  <a:srgbClr val="FFFF00"/>
                </a:solidFill>
              </a:rPr>
            </a:br>
            <a:r>
              <a:rPr lang="es-CO" sz="2400" b="1" dirty="0" smtClean="0">
                <a:solidFill>
                  <a:srgbClr val="FFFF00"/>
                </a:solidFill>
              </a:rPr>
              <a:t> 22 Oct.1844. Y no como Miller la interpreto.</a:t>
            </a:r>
            <a:r>
              <a:rPr lang="es-CO" sz="4400" b="1" dirty="0" smtClean="0">
                <a:solidFill>
                  <a:srgbClr val="FFFF00"/>
                </a:solidFill>
              </a:rPr>
              <a:t> </a:t>
            </a:r>
            <a:endParaRPr lang="es-CO" sz="4400" b="1" dirty="0">
              <a:solidFill>
                <a:srgbClr val="FFFF00"/>
              </a:solidFill>
            </a:endParaRPr>
          </a:p>
        </p:txBody>
      </p:sp>
      <p:sp>
        <p:nvSpPr>
          <p:cNvPr id="3" name="2 Marcador de contenido"/>
          <p:cNvSpPr>
            <a:spLocks noGrp="1"/>
          </p:cNvSpPr>
          <p:nvPr>
            <p:ph idx="1"/>
          </p:nvPr>
        </p:nvSpPr>
        <p:spPr>
          <a:xfrm>
            <a:off x="827584" y="2060848"/>
            <a:ext cx="7772400" cy="4797152"/>
          </a:xfrm>
        </p:spPr>
        <p:txBody>
          <a:bodyPr>
            <a:normAutofit fontScale="85000" lnSpcReduction="20000"/>
          </a:bodyPr>
          <a:lstStyle/>
          <a:p>
            <a:endParaRPr lang="es-CO" dirty="0" smtClean="0"/>
          </a:p>
          <a:p>
            <a:endParaRPr lang="es-CO" dirty="0"/>
          </a:p>
          <a:p>
            <a:endParaRPr lang="es-CO" dirty="0" smtClean="0"/>
          </a:p>
          <a:p>
            <a:endParaRPr lang="es-CO" dirty="0"/>
          </a:p>
          <a:p>
            <a:endParaRPr lang="es-CO" dirty="0" smtClean="0"/>
          </a:p>
          <a:p>
            <a:endParaRPr lang="es-CO" dirty="0"/>
          </a:p>
          <a:p>
            <a:pPr marL="68580" indent="0">
              <a:buNone/>
            </a:pPr>
            <a:endParaRPr lang="es-CO" dirty="0" smtClean="0"/>
          </a:p>
          <a:p>
            <a:pPr marL="68580" indent="0">
              <a:buNone/>
            </a:pPr>
            <a:endParaRPr lang="es-CO" dirty="0" smtClean="0"/>
          </a:p>
          <a:p>
            <a:pPr marL="68580" indent="0" algn="ctr">
              <a:buNone/>
            </a:pPr>
            <a:r>
              <a:rPr lang="es-CO" dirty="0" smtClean="0"/>
              <a:t>Al lugar santo, el sacerdote entraba todos los días, pero al lugar santísimo, el sumo sacerdote, entraba una bes cada año. En es día, Cristo pasó del lugar santo al lugar santísimo en el santuario celestial.</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2060848"/>
            <a:ext cx="3933056"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060848"/>
            <a:ext cx="3600400"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391697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 calcmode="lin" valueType="num">
                                      <p:cBhvr>
                                        <p:cTn id="7"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8" end="8"/>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anim calcmode="lin" valueType="num">
                                      <p:cBhvr>
                                        <p:cTn id="19" dur="1000" fill="hold"/>
                                        <p:tgtEl>
                                          <p:spTgt spid="1027"/>
                                        </p:tgtEl>
                                        <p:attrNameLst>
                                          <p:attrName>ppt_w</p:attrName>
                                        </p:attrNameLst>
                                      </p:cBhvr>
                                      <p:tavLst>
                                        <p:tav tm="0">
                                          <p:val>
                                            <p:fltVal val="0"/>
                                          </p:val>
                                        </p:tav>
                                        <p:tav tm="100000">
                                          <p:val>
                                            <p:strVal val="#ppt_w"/>
                                          </p:val>
                                        </p:tav>
                                      </p:tavLst>
                                    </p:anim>
                                    <p:anim calcmode="lin" valueType="num">
                                      <p:cBhvr>
                                        <p:cTn id="20" dur="1000" fill="hold"/>
                                        <p:tgtEl>
                                          <p:spTgt spid="1027"/>
                                        </p:tgtEl>
                                        <p:attrNameLst>
                                          <p:attrName>ppt_h</p:attrName>
                                        </p:attrNameLst>
                                      </p:cBhvr>
                                      <p:tavLst>
                                        <p:tav tm="0">
                                          <p:val>
                                            <p:fltVal val="0"/>
                                          </p:val>
                                        </p:tav>
                                        <p:tav tm="100000">
                                          <p:val>
                                            <p:strVal val="#ppt_h"/>
                                          </p:val>
                                        </p:tav>
                                      </p:tavLst>
                                    </p:anim>
                                    <p:anim calcmode="lin" valueType="num">
                                      <p:cBhvr>
                                        <p:cTn id="21" dur="1000" fill="hold"/>
                                        <p:tgtEl>
                                          <p:spTgt spid="1027"/>
                                        </p:tgtEl>
                                        <p:attrNameLst>
                                          <p:attrName>style.rotation</p:attrName>
                                        </p:attrNameLst>
                                      </p:cBhvr>
                                      <p:tavLst>
                                        <p:tav tm="0">
                                          <p:val>
                                            <p:fltVal val="90"/>
                                          </p:val>
                                        </p:tav>
                                        <p:tav tm="100000">
                                          <p:val>
                                            <p:fltVal val="0"/>
                                          </p:val>
                                        </p:tav>
                                      </p:tavLst>
                                    </p:anim>
                                    <p:animEffect transition="in" filter="fade">
                                      <p:cBhvr>
                                        <p:cTn id="22"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76672"/>
            <a:ext cx="4593704" cy="3240360"/>
          </a:xfrm>
        </p:spPr>
        <p:txBody>
          <a:bodyPr>
            <a:normAutofit lnSpcReduction="10000"/>
          </a:bodyPr>
          <a:lstStyle/>
          <a:p>
            <a:pPr marL="68580" indent="0">
              <a:buNone/>
            </a:pPr>
            <a:r>
              <a:rPr lang="es-CO" dirty="0"/>
              <a:t>Ellos habían interpretado el texto de Daniel 8:14 "... </a:t>
            </a:r>
            <a:r>
              <a:rPr lang="es-CO" dirty="0">
                <a:latin typeface="Agency FB" pitchFamily="34" charset="0"/>
              </a:rPr>
              <a:t>y luego el Santuario seria purificado</a:t>
            </a:r>
            <a:r>
              <a:rPr lang="es-CO" dirty="0"/>
              <a:t>" ellos pensaban que el Santuario se refería a la tierra, mas Hebreos 9:24 dice lo siguiente</a:t>
            </a:r>
            <a:r>
              <a:rPr lang="es-CO" dirty="0" smtClean="0"/>
              <a:t>:</a:t>
            </a:r>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88640"/>
            <a:ext cx="3187055"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069736" y="3645024"/>
            <a:ext cx="4968552" cy="3539430"/>
          </a:xfrm>
          <a:prstGeom prst="rect">
            <a:avLst/>
          </a:prstGeom>
        </p:spPr>
        <p:txBody>
          <a:bodyPr wrap="square">
            <a:spAutoFit/>
          </a:bodyPr>
          <a:lstStyle/>
          <a:p>
            <a:pPr algn="ctr"/>
            <a:r>
              <a:rPr lang="es-CO" sz="2800" b="1" dirty="0">
                <a:solidFill>
                  <a:srgbClr val="FFFF00"/>
                </a:solidFill>
              </a:rPr>
              <a:t>"Porque Cristo no entro en el Santuario hecho por mano de hombre, que era solo copia del Santuario verdadero, sino que entro en el mismo cielo, donde ahora se presenta por nosotros ante Dios"</a:t>
            </a:r>
            <a:br>
              <a:rPr lang="es-CO" sz="2800" b="1" dirty="0">
                <a:solidFill>
                  <a:srgbClr val="FFFF00"/>
                </a:solidFill>
              </a:rPr>
            </a:br>
            <a:endParaRPr lang="es-CO" sz="2800" b="1" dirty="0">
              <a:solidFill>
                <a:srgbClr val="FFFF00"/>
              </a:solidFill>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3645024"/>
            <a:ext cx="2304256" cy="2917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8382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1"/>
                                        </p:tgtEl>
                                        <p:attrNameLst>
                                          <p:attrName>style.visibility</p:attrName>
                                        </p:attrNameLst>
                                      </p:cBhvr>
                                      <p:to>
                                        <p:strVal val="visible"/>
                                      </p:to>
                                    </p:set>
                                    <p:animEffect transition="in" filter="wipe(down)">
                                      <p:cBhvr>
                                        <p:cTn id="23" dur="580">
                                          <p:stCondLst>
                                            <p:cond delay="0"/>
                                          </p:stCondLst>
                                        </p:cTn>
                                        <p:tgtEl>
                                          <p:spTgt spid="2051"/>
                                        </p:tgtEl>
                                      </p:cBhvr>
                                    </p:animEffect>
                                    <p:anim calcmode="lin" valueType="num">
                                      <p:cBhvr>
                                        <p:cTn id="24" dur="1822" tmFilter="0,0; 0.14,0.36; 0.43,0.73; 0.71,0.91; 1.0,1.0">
                                          <p:stCondLst>
                                            <p:cond delay="0"/>
                                          </p:stCondLst>
                                        </p:cTn>
                                        <p:tgtEl>
                                          <p:spTgt spid="2051"/>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1"/>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1"/>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1"/>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1"/>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1"/>
                                        </p:tgtEl>
                                      </p:cBhvr>
                                      <p:to x="100000" y="60000"/>
                                    </p:animScale>
                                    <p:animScale>
                                      <p:cBhvr>
                                        <p:cTn id="30" dur="166" decel="50000">
                                          <p:stCondLst>
                                            <p:cond delay="676"/>
                                          </p:stCondLst>
                                        </p:cTn>
                                        <p:tgtEl>
                                          <p:spTgt spid="2051"/>
                                        </p:tgtEl>
                                      </p:cBhvr>
                                      <p:to x="100000" y="100000"/>
                                    </p:animScale>
                                    <p:animScale>
                                      <p:cBhvr>
                                        <p:cTn id="31" dur="26">
                                          <p:stCondLst>
                                            <p:cond delay="1312"/>
                                          </p:stCondLst>
                                        </p:cTn>
                                        <p:tgtEl>
                                          <p:spTgt spid="2051"/>
                                        </p:tgtEl>
                                      </p:cBhvr>
                                      <p:to x="100000" y="80000"/>
                                    </p:animScale>
                                    <p:animScale>
                                      <p:cBhvr>
                                        <p:cTn id="32" dur="166" decel="50000">
                                          <p:stCondLst>
                                            <p:cond delay="1338"/>
                                          </p:stCondLst>
                                        </p:cTn>
                                        <p:tgtEl>
                                          <p:spTgt spid="2051"/>
                                        </p:tgtEl>
                                      </p:cBhvr>
                                      <p:to x="100000" y="100000"/>
                                    </p:animScale>
                                    <p:animScale>
                                      <p:cBhvr>
                                        <p:cTn id="33" dur="26">
                                          <p:stCondLst>
                                            <p:cond delay="1642"/>
                                          </p:stCondLst>
                                        </p:cTn>
                                        <p:tgtEl>
                                          <p:spTgt spid="2051"/>
                                        </p:tgtEl>
                                      </p:cBhvr>
                                      <p:to x="100000" y="90000"/>
                                    </p:animScale>
                                    <p:animScale>
                                      <p:cBhvr>
                                        <p:cTn id="34" dur="166" decel="50000">
                                          <p:stCondLst>
                                            <p:cond delay="1668"/>
                                          </p:stCondLst>
                                        </p:cTn>
                                        <p:tgtEl>
                                          <p:spTgt spid="2051"/>
                                        </p:tgtEl>
                                      </p:cBhvr>
                                      <p:to x="100000" y="100000"/>
                                    </p:animScale>
                                    <p:animScale>
                                      <p:cBhvr>
                                        <p:cTn id="35" dur="26">
                                          <p:stCondLst>
                                            <p:cond delay="1808"/>
                                          </p:stCondLst>
                                        </p:cTn>
                                        <p:tgtEl>
                                          <p:spTgt spid="2051"/>
                                        </p:tgtEl>
                                      </p:cBhvr>
                                      <p:to x="100000" y="95000"/>
                                    </p:animScale>
                                    <p:animScale>
                                      <p:cBhvr>
                                        <p:cTn id="36" dur="166" decel="50000">
                                          <p:stCondLst>
                                            <p:cond delay="1834"/>
                                          </p:stCondLst>
                                        </p:cTn>
                                        <p:tgtEl>
                                          <p:spTgt spid="205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0"/>
            <a:ext cx="8820472" cy="6858000"/>
          </a:xfrm>
          <a:blipFill>
            <a:blip r:embed="rId2"/>
            <a:tile tx="0" ty="0" sx="100000" sy="100000" flip="none" algn="tl"/>
          </a:blipFill>
        </p:spPr>
        <p:txBody>
          <a:bodyPr>
            <a:normAutofit fontScale="92500" lnSpcReduction="20000"/>
          </a:bodyPr>
          <a:lstStyle/>
          <a:p>
            <a:pPr marL="68580" indent="0" algn="ctr">
              <a:buNone/>
            </a:pPr>
            <a:endParaRPr lang="es-CO" dirty="0" smtClean="0">
              <a:solidFill>
                <a:srgbClr val="002060"/>
              </a:solidFill>
            </a:endParaRPr>
          </a:p>
          <a:p>
            <a:pPr marL="68580" indent="0" algn="ctr">
              <a:buNone/>
            </a:pPr>
            <a:r>
              <a:rPr lang="es-CO" dirty="0" smtClean="0">
                <a:solidFill>
                  <a:srgbClr val="002060"/>
                </a:solidFill>
              </a:rPr>
              <a:t>Miller </a:t>
            </a:r>
            <a:r>
              <a:rPr lang="es-CO" dirty="0">
                <a:solidFill>
                  <a:srgbClr val="002060"/>
                </a:solidFill>
              </a:rPr>
              <a:t>mantuvo su fe hasta el final, pues </a:t>
            </a:r>
            <a:r>
              <a:rPr lang="es-CO" dirty="0" smtClean="0">
                <a:solidFill>
                  <a:srgbClr val="002060"/>
                </a:solidFill>
              </a:rPr>
              <a:t>comprendió </a:t>
            </a:r>
            <a:r>
              <a:rPr lang="es-CO" dirty="0">
                <a:solidFill>
                  <a:srgbClr val="002060"/>
                </a:solidFill>
              </a:rPr>
              <a:t>que su fallo fue humano pero que la Palabra de Dios nunca miente, si iba a pasar algo </a:t>
            </a:r>
            <a:r>
              <a:rPr lang="es-CO" dirty="0" smtClean="0">
                <a:solidFill>
                  <a:srgbClr val="002060"/>
                </a:solidFill>
              </a:rPr>
              <a:t>en 1844</a:t>
            </a:r>
            <a:r>
              <a:rPr lang="es-CO" dirty="0">
                <a:solidFill>
                  <a:srgbClr val="002060"/>
                </a:solidFill>
              </a:rPr>
              <a:t>, pero no lo que el pensaba sino lo que la misma Biblia </a:t>
            </a:r>
            <a:r>
              <a:rPr lang="es-CO" dirty="0" smtClean="0">
                <a:solidFill>
                  <a:srgbClr val="002060"/>
                </a:solidFill>
              </a:rPr>
              <a:t>decía.</a:t>
            </a:r>
            <a:endParaRPr lang="es-CO" dirty="0">
              <a:solidFill>
                <a:srgbClr val="002060"/>
              </a:solidFill>
            </a:endParaRPr>
          </a:p>
          <a:p>
            <a:pPr marL="68580" indent="0" algn="ctr">
              <a:buNone/>
            </a:pPr>
            <a:endParaRPr lang="es-CO" dirty="0" smtClean="0">
              <a:solidFill>
                <a:srgbClr val="C00000"/>
              </a:solidFill>
            </a:endParaRPr>
          </a:p>
          <a:p>
            <a:pPr marL="68580" indent="0" algn="ctr">
              <a:buNone/>
            </a:pPr>
            <a:r>
              <a:rPr lang="es-CO" dirty="0" smtClean="0">
                <a:solidFill>
                  <a:srgbClr val="C00000"/>
                </a:solidFill>
              </a:rPr>
              <a:t>En </a:t>
            </a:r>
            <a:r>
              <a:rPr lang="es-CO" dirty="0">
                <a:solidFill>
                  <a:srgbClr val="C00000"/>
                </a:solidFill>
              </a:rPr>
              <a:t>agosto de 1844 en un campamento de reunión se presentó un mensaje que llegó a ser conocido como el mensaje de los siete meses o el verdadero grito de medianoche</a:t>
            </a:r>
            <a:r>
              <a:rPr lang="es-CO" dirty="0" smtClean="0">
                <a:solidFill>
                  <a:srgbClr val="C00000"/>
                </a:solidFill>
              </a:rPr>
              <a:t>. En </a:t>
            </a:r>
            <a:r>
              <a:rPr lang="es-CO" dirty="0">
                <a:solidFill>
                  <a:srgbClr val="C00000"/>
                </a:solidFill>
              </a:rPr>
              <a:t>una discusión basada en tipología escritural, Snow presentó su conclusión (aún basada en la profecía de los 2300 días de Daniel 8:14) el décimo día del séptimo mes del presente año 1844. </a:t>
            </a:r>
            <a:endParaRPr lang="es-CO" dirty="0" smtClean="0">
              <a:solidFill>
                <a:srgbClr val="C00000"/>
              </a:solidFill>
            </a:endParaRPr>
          </a:p>
          <a:p>
            <a:pPr marL="68580" indent="0" algn="ctr">
              <a:buNone/>
            </a:pPr>
            <a:endParaRPr lang="es-CO" dirty="0" smtClean="0">
              <a:solidFill>
                <a:srgbClr val="002060"/>
              </a:solidFill>
            </a:endParaRPr>
          </a:p>
          <a:p>
            <a:pPr marL="68580" indent="0" algn="ctr">
              <a:buNone/>
            </a:pPr>
            <a:r>
              <a:rPr lang="es-CO" dirty="0" smtClean="0">
                <a:solidFill>
                  <a:srgbClr val="002060"/>
                </a:solidFill>
              </a:rPr>
              <a:t>Otra </a:t>
            </a:r>
            <a:r>
              <a:rPr lang="es-CO" dirty="0">
                <a:solidFill>
                  <a:srgbClr val="002060"/>
                </a:solidFill>
              </a:rPr>
              <a:t>vez usando el calendario de los judíos caraístas, el día fue determinado como el 22 de octubre de 1844 , que Cristo regresaría. Para la fiesta de tabernáculos o Cosecha final.</a:t>
            </a:r>
          </a:p>
          <a:p>
            <a:endParaRPr lang="es-CO" dirty="0"/>
          </a:p>
        </p:txBody>
      </p:sp>
    </p:spTree>
    <p:extLst>
      <p:ext uri="{BB962C8B-B14F-4D97-AF65-F5344CB8AC3E}">
        <p14:creationId xmlns:p14="http://schemas.microsoft.com/office/powerpoint/2010/main" val="36853066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7584" y="260648"/>
            <a:ext cx="7772400" cy="1224136"/>
          </a:xfrm>
        </p:spPr>
        <p:txBody>
          <a:bodyPr>
            <a:normAutofit fontScale="90000"/>
          </a:bodyPr>
          <a:lstStyle/>
          <a:p>
            <a:pPr algn="ctr"/>
            <a:r>
              <a:rPr lang="es-CO" b="1" dirty="0"/>
              <a:t>¡Profetas de transición para el Pueblo de Dios!</a:t>
            </a:r>
            <a:endParaRPr lang="es-CO" dirty="0"/>
          </a:p>
        </p:txBody>
      </p:sp>
      <p:sp>
        <p:nvSpPr>
          <p:cNvPr id="3" name="2 Marcador de contenido"/>
          <p:cNvSpPr>
            <a:spLocks noGrp="1"/>
          </p:cNvSpPr>
          <p:nvPr>
            <p:ph idx="1"/>
          </p:nvPr>
        </p:nvSpPr>
        <p:spPr>
          <a:xfrm>
            <a:off x="323528" y="1783560"/>
            <a:ext cx="8820472" cy="5074440"/>
          </a:xfrm>
        </p:spPr>
        <p:txBody>
          <a:bodyPr>
            <a:normAutofit fontScale="92500" lnSpcReduction="20000"/>
          </a:bodyPr>
          <a:lstStyle/>
          <a:p>
            <a:pPr marL="68580" indent="0" algn="ctr">
              <a:buNone/>
            </a:pPr>
            <a:r>
              <a:rPr lang="es-CO" sz="3800" dirty="0" smtClean="0">
                <a:solidFill>
                  <a:srgbClr val="FFC000"/>
                </a:solidFill>
              </a:rPr>
              <a:t>1.Noé</a:t>
            </a:r>
            <a:r>
              <a:rPr lang="es-CO" sz="3800" dirty="0">
                <a:solidFill>
                  <a:srgbClr val="FFC000"/>
                </a:solidFill>
              </a:rPr>
              <a:t> = </a:t>
            </a:r>
            <a:r>
              <a:rPr lang="es-CO" sz="3800" dirty="0" smtClean="0">
                <a:solidFill>
                  <a:srgbClr val="FFC000"/>
                </a:solidFill>
              </a:rPr>
              <a:t>De un mundo </a:t>
            </a:r>
            <a:r>
              <a:rPr lang="es-CO" sz="3800" dirty="0">
                <a:solidFill>
                  <a:srgbClr val="FFC000"/>
                </a:solidFill>
              </a:rPr>
              <a:t>casi perfecto =&gt; </a:t>
            </a:r>
            <a:r>
              <a:rPr lang="es-CO" sz="3800" dirty="0" smtClean="0">
                <a:solidFill>
                  <a:srgbClr val="FFC000"/>
                </a:solidFill>
              </a:rPr>
              <a:t>A un mundo transformado después </a:t>
            </a:r>
            <a:r>
              <a:rPr lang="es-CO" sz="3800" dirty="0">
                <a:solidFill>
                  <a:srgbClr val="FFC000"/>
                </a:solidFill>
              </a:rPr>
              <a:t>del diluvio!</a:t>
            </a:r>
          </a:p>
          <a:p>
            <a:pPr marL="68580" indent="0" algn="ctr">
              <a:buNone/>
            </a:pPr>
            <a:r>
              <a:rPr lang="es-CO" sz="3800" b="1" dirty="0" smtClean="0">
                <a:solidFill>
                  <a:srgbClr val="FFFF00"/>
                </a:solidFill>
              </a:rPr>
              <a:t>2.Moisés</a:t>
            </a:r>
            <a:r>
              <a:rPr lang="es-CO" sz="3800" b="1" dirty="0">
                <a:solidFill>
                  <a:srgbClr val="FFFF00"/>
                </a:solidFill>
              </a:rPr>
              <a:t> = de Adoración en altares </a:t>
            </a:r>
            <a:r>
              <a:rPr lang="es-CO" sz="3800" b="1" dirty="0" smtClean="0">
                <a:solidFill>
                  <a:srgbClr val="FFFF00"/>
                </a:solidFill>
              </a:rPr>
              <a:t>de piedra =&gt; </a:t>
            </a:r>
            <a:r>
              <a:rPr lang="es-CO" sz="3800" b="1" dirty="0">
                <a:solidFill>
                  <a:srgbClr val="FFFF00"/>
                </a:solidFill>
              </a:rPr>
              <a:t>Al Tabernáculo = </a:t>
            </a:r>
            <a:r>
              <a:rPr lang="es-CO" sz="3800" b="1" dirty="0" smtClean="0">
                <a:solidFill>
                  <a:srgbClr val="FFFF00"/>
                </a:solidFill>
              </a:rPr>
              <a:t>y después al Templo.</a:t>
            </a:r>
            <a:endParaRPr lang="es-CO" sz="3800" b="1" dirty="0">
              <a:solidFill>
                <a:srgbClr val="FFFF00"/>
              </a:solidFill>
            </a:endParaRPr>
          </a:p>
          <a:p>
            <a:pPr marL="68580" indent="0" algn="ctr">
              <a:buNone/>
            </a:pPr>
            <a:r>
              <a:rPr lang="es-CO" sz="3800" b="1" dirty="0" smtClean="0"/>
              <a:t>3.Juan </a:t>
            </a:r>
            <a:r>
              <a:rPr lang="es-CO" sz="3800" b="1" dirty="0"/>
              <a:t>el Bautista = Fin de los sacrificios =&gt; Al Cordero de Dios nuestro Sumo </a:t>
            </a:r>
            <a:r>
              <a:rPr lang="es-CO" sz="3800" b="1" dirty="0" smtClean="0"/>
              <a:t>Sacerdote.</a:t>
            </a:r>
            <a:endParaRPr lang="es-CO" sz="3800" b="1" dirty="0"/>
          </a:p>
          <a:p>
            <a:pPr marL="68580" indent="0" algn="ctr">
              <a:buNone/>
            </a:pPr>
            <a:r>
              <a:rPr lang="es-CO" sz="3800" b="1" dirty="0" smtClean="0">
                <a:solidFill>
                  <a:srgbClr val="00B0F0"/>
                </a:solidFill>
              </a:rPr>
              <a:t>4.Pablo</a:t>
            </a:r>
            <a:r>
              <a:rPr lang="es-CO" sz="3800" b="1" dirty="0">
                <a:solidFill>
                  <a:srgbClr val="00B0F0"/>
                </a:solidFill>
              </a:rPr>
              <a:t> = </a:t>
            </a:r>
            <a:r>
              <a:rPr lang="es-CO" sz="3800" b="1" dirty="0" smtClean="0">
                <a:solidFill>
                  <a:srgbClr val="00B0F0"/>
                </a:solidFill>
              </a:rPr>
              <a:t>El Evangelio </a:t>
            </a:r>
            <a:r>
              <a:rPr lang="es-CO" sz="3800" b="1" dirty="0">
                <a:solidFill>
                  <a:srgbClr val="00B0F0"/>
                </a:solidFill>
              </a:rPr>
              <a:t>es retirado de los Judíos </a:t>
            </a:r>
            <a:r>
              <a:rPr lang="es-CO" sz="3800" b="1" dirty="0" smtClean="0">
                <a:solidFill>
                  <a:srgbClr val="00B0F0"/>
                </a:solidFill>
              </a:rPr>
              <a:t>como nación =&gt; y dado </a:t>
            </a:r>
            <a:r>
              <a:rPr lang="es-CO" sz="3800" b="1" dirty="0">
                <a:solidFill>
                  <a:srgbClr val="00B0F0"/>
                </a:solidFill>
              </a:rPr>
              <a:t>a los </a:t>
            </a:r>
            <a:r>
              <a:rPr lang="es-CO" sz="3800" b="1" dirty="0" smtClean="0">
                <a:solidFill>
                  <a:srgbClr val="00B0F0"/>
                </a:solidFill>
              </a:rPr>
              <a:t>Gentiles.</a:t>
            </a:r>
            <a:endParaRPr lang="es-CO" sz="3800" b="1" dirty="0">
              <a:solidFill>
                <a:srgbClr val="00B0F0"/>
              </a:solidFill>
            </a:endParaRPr>
          </a:p>
          <a:p>
            <a:pPr marL="68580" indent="0" algn="ctr">
              <a:buNone/>
            </a:pPr>
            <a:r>
              <a:rPr lang="es-CO" sz="3800" b="1" dirty="0" smtClean="0">
                <a:solidFill>
                  <a:schemeClr val="accent3">
                    <a:lumMod val="60000"/>
                    <a:lumOff val="40000"/>
                  </a:schemeClr>
                </a:solidFill>
              </a:rPr>
              <a:t>5.Ellen </a:t>
            </a:r>
            <a:r>
              <a:rPr lang="es-CO" sz="3800" b="1" dirty="0">
                <a:solidFill>
                  <a:schemeClr val="accent3">
                    <a:lumMod val="60000"/>
                    <a:lumOff val="40000"/>
                  </a:schemeClr>
                </a:solidFill>
              </a:rPr>
              <a:t>G</a:t>
            </a:r>
            <a:r>
              <a:rPr lang="es-CO" sz="3800" b="1" dirty="0" smtClean="0">
                <a:solidFill>
                  <a:schemeClr val="accent3">
                    <a:lumMod val="60000"/>
                    <a:lumOff val="40000"/>
                  </a:schemeClr>
                </a:solidFill>
              </a:rPr>
              <a:t>. White</a:t>
            </a:r>
            <a:r>
              <a:rPr lang="es-CO" sz="3800" b="1" dirty="0">
                <a:solidFill>
                  <a:schemeClr val="accent3">
                    <a:lumMod val="60000"/>
                    <a:lumOff val="40000"/>
                  </a:schemeClr>
                </a:solidFill>
              </a:rPr>
              <a:t> = Traspaso de Jesús del Lugar Santo =&gt; al </a:t>
            </a:r>
            <a:r>
              <a:rPr lang="es-CO" sz="3800" b="1" dirty="0" smtClean="0">
                <a:solidFill>
                  <a:schemeClr val="accent3">
                    <a:lumMod val="60000"/>
                    <a:lumOff val="40000"/>
                  </a:schemeClr>
                </a:solidFill>
              </a:rPr>
              <a:t>Santísimo.</a:t>
            </a:r>
            <a:endParaRPr lang="es-CO" sz="3800" b="1" dirty="0">
              <a:solidFill>
                <a:schemeClr val="accent3">
                  <a:lumMod val="60000"/>
                  <a:lumOff val="40000"/>
                </a:schemeClr>
              </a:solidFill>
            </a:endParaRPr>
          </a:p>
        </p:txBody>
      </p:sp>
    </p:spTree>
    <p:extLst>
      <p:ext uri="{BB962C8B-B14F-4D97-AF65-F5344CB8AC3E}">
        <p14:creationId xmlns:p14="http://schemas.microsoft.com/office/powerpoint/2010/main" val="420516919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0"/>
            <a:ext cx="8820472" cy="6858000"/>
          </a:xfrm>
        </p:spPr>
        <p:txBody>
          <a:bodyPr>
            <a:normAutofit fontScale="85000" lnSpcReduction="20000"/>
          </a:bodyPr>
          <a:lstStyle/>
          <a:p>
            <a:pPr marL="68580" indent="0" algn="ctr">
              <a:buNone/>
            </a:pPr>
            <a:endParaRPr lang="es-CO" dirty="0" smtClean="0"/>
          </a:p>
          <a:p>
            <a:pPr marL="68580" indent="0" algn="ctr">
              <a:buNone/>
            </a:pPr>
            <a:r>
              <a:rPr lang="es-CO" dirty="0" smtClean="0"/>
              <a:t>6</a:t>
            </a:r>
            <a:r>
              <a:rPr lang="es-CO" dirty="0"/>
              <a:t>. El tercer Elías =&gt; El Mensajero =&gt; Anuncia la caída de Babilonia compuesta por todas las </a:t>
            </a:r>
            <a:r>
              <a:rPr lang="es-CO" dirty="0" smtClean="0"/>
              <a:t>iglesias unidas en una sola, hacía allá apunta el «</a:t>
            </a:r>
            <a:r>
              <a:rPr lang="es-CO" b="1" u="sng" dirty="0" smtClean="0"/>
              <a:t>ECUMENISMO</a:t>
            </a:r>
            <a:r>
              <a:rPr lang="es-CO" dirty="0" smtClean="0"/>
              <a:t>», especialmente </a:t>
            </a:r>
            <a:r>
              <a:rPr lang="es-CO" dirty="0"/>
              <a:t>la apostasía del Pueblo de Dios =&gt; </a:t>
            </a:r>
            <a:r>
              <a:rPr lang="es-CO" dirty="0" smtClean="0"/>
              <a:t>Y prepara </a:t>
            </a:r>
            <a:r>
              <a:rPr lang="es-CO" dirty="0"/>
              <a:t>un remanente final justo antes de la S</a:t>
            </a:r>
            <a:r>
              <a:rPr lang="es-CO" dirty="0" smtClean="0"/>
              <a:t>egunda Venida de Cristo</a:t>
            </a:r>
            <a:r>
              <a:rPr lang="es-CO" dirty="0"/>
              <a:t> =&gt; </a:t>
            </a:r>
            <a:endParaRPr lang="es-CO" dirty="0" smtClean="0"/>
          </a:p>
          <a:p>
            <a:pPr marL="68580" indent="0" algn="ctr">
              <a:buNone/>
            </a:pPr>
            <a:r>
              <a:rPr lang="es-CO" dirty="0" smtClean="0"/>
              <a:t>los 144000 como un símbolo de todos los redimidos.</a:t>
            </a:r>
            <a:r>
              <a:rPr lang="es-CO" dirty="0"/>
              <a:t> </a:t>
            </a:r>
          </a:p>
          <a:p>
            <a:endParaRPr lang="es-CO" dirty="0" smtClean="0"/>
          </a:p>
          <a:p>
            <a:pPr marL="68580" indent="0" algn="ctr">
              <a:buNone/>
            </a:pPr>
            <a:r>
              <a:rPr lang="es-CO" dirty="0" smtClean="0">
                <a:solidFill>
                  <a:schemeClr val="accent3">
                    <a:lumMod val="60000"/>
                    <a:lumOff val="40000"/>
                  </a:schemeClr>
                </a:solidFill>
              </a:rPr>
              <a:t>Finalmente quiero anotar aquí que ya está en marcha El </a:t>
            </a:r>
            <a:r>
              <a:rPr lang="es-CO" dirty="0">
                <a:solidFill>
                  <a:schemeClr val="accent3">
                    <a:lumMod val="60000"/>
                    <a:lumOff val="40000"/>
                  </a:schemeClr>
                </a:solidFill>
              </a:rPr>
              <a:t>Consejo Mundial de </a:t>
            </a:r>
            <a:r>
              <a:rPr lang="es-CO" dirty="0" smtClean="0">
                <a:solidFill>
                  <a:schemeClr val="accent3">
                    <a:lumMod val="60000"/>
                    <a:lumOff val="40000"/>
                  </a:schemeClr>
                </a:solidFill>
              </a:rPr>
              <a:t>Iglesias (CMI</a:t>
            </a:r>
            <a:r>
              <a:rPr lang="es-CO" dirty="0">
                <a:solidFill>
                  <a:schemeClr val="accent3">
                    <a:lumMod val="60000"/>
                    <a:lumOff val="40000"/>
                  </a:schemeClr>
                </a:solidFill>
              </a:rPr>
              <a:t>) es la principal organización </a:t>
            </a:r>
            <a:r>
              <a:rPr lang="es-CO" dirty="0" smtClean="0">
                <a:solidFill>
                  <a:schemeClr val="accent3">
                    <a:lumMod val="60000"/>
                    <a:lumOff val="40000"/>
                  </a:schemeClr>
                </a:solidFill>
              </a:rPr>
              <a:t>ecuménica </a:t>
            </a:r>
            <a:r>
              <a:rPr lang="es-CO" dirty="0">
                <a:solidFill>
                  <a:schemeClr val="accent3">
                    <a:lumMod val="60000"/>
                    <a:lumOff val="40000"/>
                  </a:schemeClr>
                </a:solidFill>
              </a:rPr>
              <a:t>internacional. Fue fundado por 147 </a:t>
            </a:r>
            <a:r>
              <a:rPr lang="es-CO" dirty="0" smtClean="0">
                <a:solidFill>
                  <a:schemeClr val="accent3">
                    <a:lumMod val="60000"/>
                    <a:lumOff val="40000"/>
                  </a:schemeClr>
                </a:solidFill>
              </a:rPr>
              <a:t>iglesias «cristianas», </a:t>
            </a:r>
            <a:r>
              <a:rPr lang="es-CO" dirty="0">
                <a:solidFill>
                  <a:schemeClr val="accent3">
                    <a:lumMod val="60000"/>
                    <a:lumOff val="40000"/>
                  </a:schemeClr>
                </a:solidFill>
              </a:rPr>
              <a:t>el 23 de agosto de 1948 en Ámsterdam. Su sede está en Ginebra, Suiza; a él están afiliadas </a:t>
            </a:r>
            <a:r>
              <a:rPr lang="es-CO" dirty="0" smtClean="0">
                <a:solidFill>
                  <a:schemeClr val="accent3">
                    <a:lumMod val="60000"/>
                    <a:lumOff val="40000"/>
                  </a:schemeClr>
                </a:solidFill>
              </a:rPr>
              <a:t>ya 348 </a:t>
            </a:r>
            <a:r>
              <a:rPr lang="es-CO" dirty="0">
                <a:solidFill>
                  <a:schemeClr val="accent3">
                    <a:lumMod val="60000"/>
                    <a:lumOff val="40000"/>
                  </a:schemeClr>
                </a:solidFill>
              </a:rPr>
              <a:t>iglesias y denominaciones con cerca de 600 millones de cristianos en más de 120 países</a:t>
            </a:r>
            <a:r>
              <a:rPr lang="es-CO" dirty="0" smtClean="0">
                <a:solidFill>
                  <a:schemeClr val="accent3">
                    <a:lumMod val="60000"/>
                    <a:lumOff val="40000"/>
                  </a:schemeClr>
                </a:solidFill>
              </a:rPr>
              <a:t>. </a:t>
            </a:r>
          </a:p>
          <a:p>
            <a:pPr marL="68580" indent="0" algn="ctr">
              <a:buNone/>
            </a:pPr>
            <a:endParaRPr lang="es-CO" dirty="0" smtClean="0"/>
          </a:p>
          <a:p>
            <a:pPr marL="68580" indent="0" algn="ctr">
              <a:buNone/>
            </a:pPr>
            <a:r>
              <a:rPr lang="es-CO" dirty="0" smtClean="0"/>
              <a:t>Como usted sabe, la iglesia que guarda los Mandamientos de Dios, y tiene la fe de Jesús, no participará en esta alianza apostata. </a:t>
            </a:r>
            <a:r>
              <a:rPr lang="es-CO" b="1" dirty="0" smtClean="0">
                <a:solidFill>
                  <a:srgbClr val="FFFF00"/>
                </a:solidFill>
              </a:rPr>
              <a:t>Lea Apoc.17:12; 14:12).</a:t>
            </a:r>
            <a:endParaRPr lang="es-CO" b="1" dirty="0">
              <a:solidFill>
                <a:srgbClr val="FFFF00"/>
              </a:solidFill>
            </a:endParaRPr>
          </a:p>
        </p:txBody>
      </p:sp>
    </p:spTree>
    <p:extLst>
      <p:ext uri="{BB962C8B-B14F-4D97-AF65-F5344CB8AC3E}">
        <p14:creationId xmlns:p14="http://schemas.microsoft.com/office/powerpoint/2010/main" val="335116076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wipe(down)">
                                      <p:cBhvr>
                                        <p:cTn id="23" dur="580">
                                          <p:stCondLst>
                                            <p:cond delay="0"/>
                                          </p:stCondLst>
                                        </p:cTn>
                                        <p:tgtEl>
                                          <p:spTgt spid="3">
                                            <p:txEl>
                                              <p:pRg st="6" end="6"/>
                                            </p:txEl>
                                          </p:spTgt>
                                        </p:tgtEl>
                                      </p:cBhvr>
                                    </p:animEffect>
                                    <p:anim calcmode="lin" valueType="num">
                                      <p:cBhvr>
                                        <p:cTn id="2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6" end="6"/>
                                            </p:txEl>
                                          </p:spTgt>
                                        </p:tgtEl>
                                      </p:cBhvr>
                                      <p:to x="100000" y="60000"/>
                                    </p:animScale>
                                    <p:animScale>
                                      <p:cBhvr>
                                        <p:cTn id="30" dur="166" decel="50000">
                                          <p:stCondLst>
                                            <p:cond delay="676"/>
                                          </p:stCondLst>
                                        </p:cTn>
                                        <p:tgtEl>
                                          <p:spTgt spid="3">
                                            <p:txEl>
                                              <p:pRg st="6" end="6"/>
                                            </p:txEl>
                                          </p:spTgt>
                                        </p:tgtEl>
                                      </p:cBhvr>
                                      <p:to x="100000" y="100000"/>
                                    </p:animScale>
                                    <p:animScale>
                                      <p:cBhvr>
                                        <p:cTn id="31" dur="26">
                                          <p:stCondLst>
                                            <p:cond delay="1312"/>
                                          </p:stCondLst>
                                        </p:cTn>
                                        <p:tgtEl>
                                          <p:spTgt spid="3">
                                            <p:txEl>
                                              <p:pRg st="6" end="6"/>
                                            </p:txEl>
                                          </p:spTgt>
                                        </p:tgtEl>
                                      </p:cBhvr>
                                      <p:to x="100000" y="80000"/>
                                    </p:animScale>
                                    <p:animScale>
                                      <p:cBhvr>
                                        <p:cTn id="32" dur="166" decel="50000">
                                          <p:stCondLst>
                                            <p:cond delay="1338"/>
                                          </p:stCondLst>
                                        </p:cTn>
                                        <p:tgtEl>
                                          <p:spTgt spid="3">
                                            <p:txEl>
                                              <p:pRg st="6" end="6"/>
                                            </p:txEl>
                                          </p:spTgt>
                                        </p:tgtEl>
                                      </p:cBhvr>
                                      <p:to x="100000" y="100000"/>
                                    </p:animScale>
                                    <p:animScale>
                                      <p:cBhvr>
                                        <p:cTn id="33" dur="26">
                                          <p:stCondLst>
                                            <p:cond delay="1642"/>
                                          </p:stCondLst>
                                        </p:cTn>
                                        <p:tgtEl>
                                          <p:spTgt spid="3">
                                            <p:txEl>
                                              <p:pRg st="6" end="6"/>
                                            </p:txEl>
                                          </p:spTgt>
                                        </p:tgtEl>
                                      </p:cBhvr>
                                      <p:to x="100000" y="90000"/>
                                    </p:animScale>
                                    <p:animScale>
                                      <p:cBhvr>
                                        <p:cTn id="34" dur="166" decel="50000">
                                          <p:stCondLst>
                                            <p:cond delay="1668"/>
                                          </p:stCondLst>
                                        </p:cTn>
                                        <p:tgtEl>
                                          <p:spTgt spid="3">
                                            <p:txEl>
                                              <p:pRg st="6" end="6"/>
                                            </p:txEl>
                                          </p:spTgt>
                                        </p:tgtEl>
                                      </p:cBhvr>
                                      <p:to x="100000" y="100000"/>
                                    </p:animScale>
                                    <p:animScale>
                                      <p:cBhvr>
                                        <p:cTn id="35" dur="26">
                                          <p:stCondLst>
                                            <p:cond delay="1808"/>
                                          </p:stCondLst>
                                        </p:cTn>
                                        <p:tgtEl>
                                          <p:spTgt spid="3">
                                            <p:txEl>
                                              <p:pRg st="6" end="6"/>
                                            </p:txEl>
                                          </p:spTgt>
                                        </p:tgtEl>
                                      </p:cBhvr>
                                      <p:to x="100000" y="95000"/>
                                    </p:animScale>
                                    <p:animScale>
                                      <p:cBhvr>
                                        <p:cTn id="36"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1085</TotalTime>
  <Words>791</Words>
  <Application>Microsoft Office PowerPoint</Application>
  <PresentationFormat>Presentación en pantalla (4:3)</PresentationFormat>
  <Paragraphs>102</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Metro</vt:lpstr>
      <vt:lpstr>TIPOS DE PROFETAS Y QUÉ ES UN PROFETA N° 3</vt:lpstr>
      <vt:lpstr>Presentación de PowerPoint</vt:lpstr>
      <vt:lpstr>Presentación de PowerPoint</vt:lpstr>
      <vt:lpstr>Veamos los diferentes profetas que surgieron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Los 2300 días citaban la fecha en que Cristo pasaría del lugar Santo al Santísimo,  22 Oct.1844. Y no como Miller la interpreto. </vt:lpstr>
      <vt:lpstr>Presentación de PowerPoint</vt:lpstr>
      <vt:lpstr>Presentación de PowerPoint</vt:lpstr>
      <vt:lpstr>¡Profetas de transición para el Pueblo de Dios!</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TIPOS DE PROFETAS Y QUE ES UN PROFETA  </dc:title>
  <dc:creator>FAMILIA FIERRO CH</dc:creator>
  <cp:lastModifiedBy>FAMILIA FIERRO CH</cp:lastModifiedBy>
  <cp:revision>174</cp:revision>
  <dcterms:created xsi:type="dcterms:W3CDTF">2013-02-04T13:07:24Z</dcterms:created>
  <dcterms:modified xsi:type="dcterms:W3CDTF">2014-03-10T20:36:38Z</dcterms:modified>
</cp:coreProperties>
</file>